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5" r:id="rId15"/>
    <p:sldId id="269" r:id="rId16"/>
    <p:sldId id="270" r:id="rId17"/>
    <p:sldId id="271" r:id="rId18"/>
    <p:sldId id="273" r:id="rId19"/>
    <p:sldId id="272" r:id="rId2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Komadina" initials="MK" lastIdx="1" clrIdx="0">
    <p:extLst>
      <p:ext uri="{19B8F6BF-5375-455C-9EA6-DF929625EA0E}">
        <p15:presenceInfo xmlns:p15="http://schemas.microsoft.com/office/powerpoint/2012/main" userId="Marina Komad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3974" autoAdjust="0"/>
  </p:normalViewPr>
  <p:slideViewPr>
    <p:cSldViewPr snapToGrid="0">
      <p:cViewPr varScale="1">
        <p:scale>
          <a:sx n="67" d="100"/>
          <a:sy n="67" d="100"/>
        </p:scale>
        <p:origin x="85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18.10.2020.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18.10.2020.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95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18.10.2020.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18.10.2020.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40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18.10.2020.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201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18.10.2020.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66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18.10.2020.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9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18.10.2020.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35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18.10.2020.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8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18.10.2020.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006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48EA-6B88-4171-8B7A-E86F5126C524}" type="datetimeFigureOut">
              <a:rPr lang="hr-HR" smtClean="0"/>
              <a:t>18.10.2020.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148EA-6B88-4171-8B7A-E86F5126C524}" type="datetimeFigureOut">
              <a:rPr lang="hr-HR" smtClean="0"/>
              <a:t>18.10.2020.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D521-2F18-4B43-9CB6-02E2DD06A6B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875538be-b0f0-49ab-8f00-352158e06566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875538be-b0f0-49ab-8f00-352158e06566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875538be-b0f0-49ab-8f00-352158e06566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hyperlink" Target="https://www.e-sfera.hr/dodatni-digitalni-sadrzaji/875538be-b0f0-49ab-8f00-352158e06566/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hyperlink" Target="https://www.e-sfera.hr/dodatni-digitalni-sadrzaji/875538be-b0f0-49ab-8f00-352158e06566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hyperlink" Target="https://www.e-sfera.hr/dodatni-digitalni-sadrzaji/875538be-b0f0-49ab-8f00-352158e06566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hyperlink" Target="https://www.e-sfera.hr/dodatni-digitalni-sadrzaji/875538be-b0f0-49ab-8f00-352158e06566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2345" y="750875"/>
            <a:ext cx="8590670" cy="2541775"/>
          </a:xfrm>
        </p:spPr>
        <p:txBody>
          <a:bodyPr>
            <a:normAutofit/>
          </a:bodyPr>
          <a:lstStyle/>
          <a:p>
            <a:r>
              <a:rPr lang="hr-HR" sz="6600" b="1" dirty="0" err="1" smtClean="0">
                <a:solidFill>
                  <a:srgbClr val="FF0000"/>
                </a:solidFill>
              </a:rPr>
              <a:t>UNIT</a:t>
            </a:r>
            <a:r>
              <a:rPr lang="hr-HR" sz="6600" b="1" dirty="0" smtClean="0">
                <a:solidFill>
                  <a:srgbClr val="FF0000"/>
                </a:solidFill>
              </a:rPr>
              <a:t> 2: Home </a:t>
            </a:r>
            <a:r>
              <a:rPr lang="hr-HR" sz="6600" b="1" dirty="0" err="1" smtClean="0">
                <a:solidFill>
                  <a:srgbClr val="FF0000"/>
                </a:solidFill>
              </a:rPr>
              <a:t>is</a:t>
            </a:r>
            <a:r>
              <a:rPr lang="hr-HR" sz="6600" b="1" dirty="0" smtClean="0">
                <a:solidFill>
                  <a:srgbClr val="FF0000"/>
                </a:solidFill>
              </a:rPr>
              <a:t> </a:t>
            </a:r>
            <a:r>
              <a:rPr lang="hr-HR" sz="6600" b="1" dirty="0" err="1" smtClean="0">
                <a:solidFill>
                  <a:srgbClr val="FF0000"/>
                </a:solidFill>
              </a:rPr>
              <a:t>where</a:t>
            </a:r>
            <a:r>
              <a:rPr lang="hr-HR" sz="6600" b="1" dirty="0" smtClean="0">
                <a:solidFill>
                  <a:srgbClr val="FF0000"/>
                </a:solidFill>
              </a:rPr>
              <a:t> </a:t>
            </a:r>
            <a:br>
              <a:rPr lang="hr-HR" sz="6600" b="1" dirty="0" smtClean="0">
                <a:solidFill>
                  <a:srgbClr val="FF0000"/>
                </a:solidFill>
              </a:rPr>
            </a:br>
            <a:r>
              <a:rPr lang="hr-HR" sz="6600" b="1" dirty="0">
                <a:solidFill>
                  <a:srgbClr val="FF0000"/>
                </a:solidFill>
              </a:rPr>
              <a:t> </a:t>
            </a:r>
            <a:r>
              <a:rPr lang="hr-HR" sz="6600" b="1" dirty="0" smtClean="0">
                <a:solidFill>
                  <a:srgbClr val="FF0000"/>
                </a:solidFill>
              </a:rPr>
              <a:t>           </a:t>
            </a:r>
            <a:r>
              <a:rPr lang="hr-HR" sz="6600" b="1" dirty="0" err="1" smtClean="0">
                <a:solidFill>
                  <a:srgbClr val="FF0000"/>
                </a:solidFill>
              </a:rPr>
              <a:t>heart</a:t>
            </a:r>
            <a:r>
              <a:rPr lang="hr-HR" sz="6600" b="1" dirty="0" smtClean="0">
                <a:solidFill>
                  <a:srgbClr val="FF0000"/>
                </a:solidFill>
              </a:rPr>
              <a:t> </a:t>
            </a:r>
            <a:r>
              <a:rPr lang="hr-HR" sz="6600" b="1" dirty="0" err="1" smtClean="0">
                <a:solidFill>
                  <a:srgbClr val="FF0000"/>
                </a:solidFill>
              </a:rPr>
              <a:t>is</a:t>
            </a:r>
            <a:endParaRPr lang="hr-HR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06153" y="3696167"/>
            <a:ext cx="9144000" cy="1655762"/>
          </a:xfrm>
        </p:spPr>
        <p:txBody>
          <a:bodyPr>
            <a:normAutofit/>
          </a:bodyPr>
          <a:lstStyle/>
          <a:p>
            <a:r>
              <a:rPr lang="hr-HR" sz="6600" dirty="0" smtClean="0"/>
              <a:t>My </a:t>
            </a:r>
            <a:r>
              <a:rPr lang="hr-HR" sz="6600" dirty="0" err="1" smtClean="0"/>
              <a:t>life</a:t>
            </a:r>
            <a:r>
              <a:rPr lang="hr-HR" sz="6600" dirty="0" smtClean="0"/>
              <a:t> on a </a:t>
            </a:r>
            <a:r>
              <a:rPr lang="hr-HR" sz="6600" dirty="0" err="1" smtClean="0"/>
              <a:t>farm</a:t>
            </a:r>
            <a:endParaRPr lang="hr-H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384">
            <a:off x="942535" y="1049665"/>
            <a:ext cx="3363427" cy="448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28" y="0"/>
            <a:ext cx="8362950" cy="6134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86203" y="478302"/>
            <a:ext cx="27854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Write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rooms</a:t>
            </a:r>
            <a:r>
              <a:rPr lang="hr-HR" sz="2800" dirty="0" smtClean="0"/>
              <a:t> </a:t>
            </a:r>
            <a:r>
              <a:rPr lang="hr-HR" sz="2800" dirty="0" err="1" smtClean="0"/>
              <a:t>into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correct</a:t>
            </a:r>
            <a:r>
              <a:rPr lang="hr-HR" sz="2800" dirty="0" smtClean="0"/>
              <a:t> </a:t>
            </a:r>
            <a:r>
              <a:rPr lang="hr-HR" sz="2800" dirty="0" err="1" smtClean="0"/>
              <a:t>boxes</a:t>
            </a:r>
            <a:r>
              <a:rPr lang="hr-HR" sz="2800" dirty="0" smtClean="0"/>
              <a:t>. </a:t>
            </a:r>
          </a:p>
          <a:p>
            <a:r>
              <a:rPr lang="hr-HR" sz="2800" i="1" dirty="0" smtClean="0"/>
              <a:t>Upiši naziv prostorije u točan pravokutnik.</a:t>
            </a:r>
            <a:endParaRPr lang="hr-H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95422" y="1242923"/>
            <a:ext cx="167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FF0000"/>
                </a:solidFill>
              </a:rPr>
              <a:t>bathroom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87637" y="1261957"/>
            <a:ext cx="167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FF0000"/>
                </a:solidFill>
              </a:rPr>
              <a:t>bedroom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41520" y="1280991"/>
            <a:ext cx="167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FF0000"/>
                </a:solidFill>
              </a:rPr>
              <a:t>bedroom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95403" y="1261957"/>
            <a:ext cx="167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FF0000"/>
                </a:solidFill>
              </a:rPr>
              <a:t>bedroom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7877" y="5672435"/>
            <a:ext cx="710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hall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69477" y="5672434"/>
            <a:ext cx="167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FF0000"/>
                </a:solidFill>
              </a:rPr>
              <a:t>l</a:t>
            </a:r>
            <a:r>
              <a:rPr lang="hr-HR" sz="2400" b="1" dirty="0" err="1" smtClean="0">
                <a:solidFill>
                  <a:srgbClr val="FF0000"/>
                </a:solidFill>
              </a:rPr>
              <a:t>iving</a:t>
            </a:r>
            <a:r>
              <a:rPr lang="hr-HR" sz="2400" b="1" dirty="0" smtClean="0">
                <a:solidFill>
                  <a:srgbClr val="FF0000"/>
                </a:solidFill>
              </a:rPr>
              <a:t> room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17255" y="5689656"/>
            <a:ext cx="1798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rgbClr val="FF0000"/>
                </a:solidFill>
              </a:rPr>
              <a:t>d</a:t>
            </a:r>
            <a:r>
              <a:rPr lang="hr-HR" sz="2400" b="1" dirty="0" err="1" smtClean="0">
                <a:solidFill>
                  <a:srgbClr val="FF0000"/>
                </a:solidFill>
              </a:rPr>
              <a:t>ining</a:t>
            </a:r>
            <a:r>
              <a:rPr lang="hr-HR" sz="2400" b="1" dirty="0" smtClean="0">
                <a:solidFill>
                  <a:srgbClr val="FF0000"/>
                </a:solidFill>
              </a:rPr>
              <a:t> room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2270" y="5689656"/>
            <a:ext cx="167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FF0000"/>
                </a:solidFill>
              </a:rPr>
              <a:t>kitchen</a:t>
            </a:r>
            <a:endParaRPr lang="hr-H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12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173" y="0"/>
            <a:ext cx="5372027" cy="24256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5" y="2545299"/>
            <a:ext cx="11944957" cy="431270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7785" y="4338458"/>
            <a:ext cx="2968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>
                <a:solidFill>
                  <a:srgbClr val="FF0000"/>
                </a:solidFill>
              </a:rPr>
              <a:t>kitchen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98123" y="5152040"/>
            <a:ext cx="1017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>
                <a:solidFill>
                  <a:srgbClr val="7030A0"/>
                </a:solidFill>
              </a:rPr>
              <a:t>pantry</a:t>
            </a:r>
            <a:endParaRPr lang="hr-HR" sz="2400" dirty="0">
              <a:solidFill>
                <a:srgbClr val="7030A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17785" y="6334780"/>
            <a:ext cx="330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>
                <a:solidFill>
                  <a:srgbClr val="00B050"/>
                </a:solidFill>
              </a:rPr>
              <a:t>dining</a:t>
            </a:r>
            <a:r>
              <a:rPr lang="hr-HR" sz="2400" dirty="0" smtClean="0">
                <a:solidFill>
                  <a:srgbClr val="00B050"/>
                </a:solidFill>
              </a:rPr>
              <a:t> room</a:t>
            </a:r>
            <a:endParaRPr lang="hr-HR" sz="2400" dirty="0">
              <a:solidFill>
                <a:srgbClr val="00B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23693" y="0"/>
            <a:ext cx="225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>
                <a:solidFill>
                  <a:srgbClr val="00B0F0"/>
                </a:solidFill>
              </a:rPr>
              <a:t>bedroom</a:t>
            </a:r>
            <a:endParaRPr lang="hr-HR" dirty="0">
              <a:solidFill>
                <a:srgbClr val="00B0F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01186" y="1505243"/>
            <a:ext cx="2559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>
                <a:solidFill>
                  <a:srgbClr val="FFC000"/>
                </a:solidFill>
              </a:rPr>
              <a:t>bathroom</a:t>
            </a:r>
            <a:endParaRPr lang="hr-HR" b="1" dirty="0">
              <a:solidFill>
                <a:srgbClr val="FFC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01186" y="4338458"/>
            <a:ext cx="2559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rgbClr val="FF0066"/>
                </a:solidFill>
              </a:rPr>
              <a:t>l</a:t>
            </a:r>
            <a:r>
              <a:rPr lang="hr-HR" sz="2400" dirty="0" err="1" smtClean="0">
                <a:solidFill>
                  <a:srgbClr val="FF0066"/>
                </a:solidFill>
              </a:rPr>
              <a:t>iving</a:t>
            </a:r>
            <a:r>
              <a:rPr lang="hr-HR" sz="2400" dirty="0" smtClean="0">
                <a:solidFill>
                  <a:srgbClr val="FF0066"/>
                </a:solidFill>
              </a:rPr>
              <a:t> room</a:t>
            </a:r>
            <a:endParaRPr lang="hr-HR" sz="2400" dirty="0">
              <a:solidFill>
                <a:srgbClr val="FF0066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1617785" y="4338458"/>
            <a:ext cx="361539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1" idx="1"/>
          </p:cNvCxnSpPr>
          <p:nvPr/>
        </p:nvCxnSpPr>
        <p:spPr>
          <a:xfrm flipV="1">
            <a:off x="77545" y="4701649"/>
            <a:ext cx="1385495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77545" y="5613705"/>
            <a:ext cx="4846148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73675" y="5152040"/>
            <a:ext cx="5324448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7545" y="6334780"/>
            <a:ext cx="5549532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73675" y="6796445"/>
            <a:ext cx="1289365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6515173" y="461665"/>
            <a:ext cx="3346279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515173" y="1606982"/>
            <a:ext cx="2431879" cy="2487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587343" y="1966908"/>
            <a:ext cx="2431879" cy="2487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6587343" y="2326834"/>
            <a:ext cx="1215939" cy="5749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94987" y="3797645"/>
            <a:ext cx="5265604" cy="3859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515173" y="4193092"/>
            <a:ext cx="3177467" cy="13148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26830" y="372560"/>
            <a:ext cx="1146517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Can</a:t>
            </a:r>
            <a:r>
              <a:rPr lang="hr-HR" sz="2800" dirty="0" smtClean="0"/>
              <a:t> </a:t>
            </a:r>
            <a:r>
              <a:rPr lang="hr-HR" sz="2800" dirty="0" err="1" smtClean="0"/>
              <a:t>you</a:t>
            </a:r>
            <a:r>
              <a:rPr lang="hr-HR" sz="2800" dirty="0" smtClean="0"/>
              <a:t> </a:t>
            </a:r>
            <a:r>
              <a:rPr lang="hr-HR" sz="2800" dirty="0" err="1" smtClean="0"/>
              <a:t>match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rooms</a:t>
            </a:r>
            <a:r>
              <a:rPr lang="hr-HR" sz="2800" dirty="0" smtClean="0"/>
              <a:t> </a:t>
            </a:r>
            <a:r>
              <a:rPr lang="hr-HR" sz="2800" dirty="0" err="1" smtClean="0"/>
              <a:t>with</a:t>
            </a:r>
            <a:r>
              <a:rPr lang="hr-HR" sz="2800" dirty="0" smtClean="0"/>
              <a:t> </a:t>
            </a:r>
            <a:r>
              <a:rPr lang="hr-HR" sz="2800" dirty="0" err="1" smtClean="0"/>
              <a:t>Kira’s</a:t>
            </a:r>
            <a:r>
              <a:rPr lang="hr-HR" sz="2800" dirty="0" smtClean="0"/>
              <a:t> </a:t>
            </a:r>
            <a:r>
              <a:rPr lang="hr-HR" sz="2800" dirty="0" err="1" smtClean="0"/>
              <a:t>descriptions</a:t>
            </a:r>
            <a:r>
              <a:rPr lang="hr-HR" sz="2800" dirty="0" smtClean="0"/>
              <a:t>? </a:t>
            </a:r>
            <a:r>
              <a:rPr lang="hr-HR" sz="2800" dirty="0" err="1" smtClean="0"/>
              <a:t>Write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words</a:t>
            </a:r>
            <a:r>
              <a:rPr lang="hr-HR" sz="2800" dirty="0" smtClean="0"/>
              <a:t> for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rooms</a:t>
            </a:r>
            <a:r>
              <a:rPr lang="hr-HR" sz="2800" dirty="0" smtClean="0"/>
              <a:t> </a:t>
            </a:r>
            <a:r>
              <a:rPr lang="hr-HR" sz="2800" dirty="0" err="1" smtClean="0"/>
              <a:t>next</a:t>
            </a:r>
            <a:r>
              <a:rPr lang="hr-HR" sz="2800" dirty="0" smtClean="0"/>
              <a:t> to </a:t>
            </a:r>
            <a:r>
              <a:rPr lang="hr-HR" sz="2800" dirty="0" err="1" smtClean="0"/>
              <a:t>Kira’s</a:t>
            </a:r>
            <a:r>
              <a:rPr lang="hr-HR" sz="2800" dirty="0" smtClean="0"/>
              <a:t> </a:t>
            </a:r>
            <a:r>
              <a:rPr lang="hr-HR" sz="2800" dirty="0" err="1" smtClean="0"/>
              <a:t>descriptions</a:t>
            </a:r>
            <a:r>
              <a:rPr lang="hr-HR" sz="2800" dirty="0" smtClean="0"/>
              <a:t>.</a:t>
            </a:r>
          </a:p>
          <a:p>
            <a:r>
              <a:rPr lang="hr-HR" sz="2800" i="1" dirty="0" smtClean="0"/>
              <a:t>Možeš li povezati prostorije s </a:t>
            </a:r>
            <a:r>
              <a:rPr lang="hr-HR" sz="2800" i="1" dirty="0" err="1" smtClean="0"/>
              <a:t>Kirinim</a:t>
            </a:r>
            <a:r>
              <a:rPr lang="hr-HR" sz="2800" i="1" dirty="0" smtClean="0"/>
              <a:t> opisima. Napiši točan naziv prostorije pored </a:t>
            </a:r>
            <a:r>
              <a:rPr lang="hr-HR" sz="2800" i="1" dirty="0" err="1" smtClean="0"/>
              <a:t>Kirinog</a:t>
            </a:r>
            <a:r>
              <a:rPr lang="hr-HR" sz="2800" i="1" dirty="0" smtClean="0"/>
              <a:t> opisa (u tekstu na </a:t>
            </a:r>
            <a:r>
              <a:rPr lang="hr-HR" sz="2800" i="1" dirty="0" err="1" smtClean="0"/>
              <a:t>str.24</a:t>
            </a:r>
            <a:r>
              <a:rPr lang="hr-HR" sz="2800" i="1" dirty="0" smtClean="0"/>
              <a:t>).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418652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42" grpId="0"/>
      <p:bldP spid="4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6518578" cy="30667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8579" y="3017443"/>
            <a:ext cx="5678874" cy="38405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10289" y="253218"/>
            <a:ext cx="56552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Look</a:t>
            </a:r>
            <a:r>
              <a:rPr lang="hr-HR" sz="2400" dirty="0" smtClean="0"/>
              <a:t> at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picture</a:t>
            </a:r>
            <a:r>
              <a:rPr lang="hr-HR" sz="2400" dirty="0" smtClean="0"/>
              <a:t>. </a:t>
            </a:r>
            <a:r>
              <a:rPr lang="hr-HR" sz="2400" dirty="0" err="1" smtClean="0"/>
              <a:t>Find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furniture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write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number</a:t>
            </a:r>
            <a:r>
              <a:rPr lang="hr-HR" sz="2400" dirty="0" smtClean="0"/>
              <a:t> </a:t>
            </a:r>
            <a:r>
              <a:rPr lang="hr-HR" sz="2400" dirty="0" err="1" smtClean="0"/>
              <a:t>of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room </a:t>
            </a:r>
            <a:r>
              <a:rPr lang="hr-HR" sz="2400" dirty="0" err="1" smtClean="0"/>
              <a:t>next</a:t>
            </a:r>
            <a:r>
              <a:rPr lang="hr-HR" sz="2400" dirty="0" smtClean="0"/>
              <a:t> to </a:t>
            </a:r>
            <a:r>
              <a:rPr lang="hr-HR" sz="2400" dirty="0" err="1" smtClean="0"/>
              <a:t>the</a:t>
            </a:r>
            <a:r>
              <a:rPr lang="hr-HR" sz="2400" dirty="0" smtClean="0"/>
              <a:t> word. </a:t>
            </a:r>
          </a:p>
          <a:p>
            <a:r>
              <a:rPr lang="hr-HR" sz="2400" i="1" dirty="0" smtClean="0"/>
              <a:t>Pogledaj sliku. Pronađi određeni komad namještaja i na crtu napiši broj prostorije u kojoj se taj namještaj nalazi.</a:t>
            </a:r>
            <a:endParaRPr lang="hr-HR" sz="2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7427742" y="4403188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7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27742" y="4737666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7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96553" y="5137776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1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55877" y="5472254"/>
            <a:ext cx="787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1, 5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57402" y="5806732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6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49772" y="6136386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3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118865" y="4104659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1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358015" y="4403188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6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432770" y="4803298"/>
            <a:ext cx="478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 smtClean="0">
                <a:solidFill>
                  <a:srgbClr val="00B0F0"/>
                </a:solidFill>
              </a:rPr>
              <a:t>8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489041" y="5132010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rgbClr val="00B0F0"/>
                </a:solidFill>
              </a:rPr>
              <a:t>2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573445" y="5460199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6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27696" y="5793079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rgbClr val="00B0F0"/>
                </a:solidFill>
              </a:rPr>
              <a:t>8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166469" y="6139611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2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517379" y="4104659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6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963913" y="4420363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7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508137" y="4760615"/>
            <a:ext cx="47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8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086107" y="5106982"/>
            <a:ext cx="478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 smtClean="0">
                <a:solidFill>
                  <a:srgbClr val="00B0F0"/>
                </a:solidFill>
              </a:rPr>
              <a:t>8</a:t>
            </a:r>
            <a:endParaRPr lang="hr-HR" b="1" dirty="0">
              <a:solidFill>
                <a:srgbClr val="00B0F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062798" y="5439126"/>
            <a:ext cx="932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B0F0"/>
                </a:solidFill>
              </a:rPr>
              <a:t>2, 3, 4</a:t>
            </a:r>
            <a:endParaRPr lang="hr-HR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98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5221" y="368968"/>
            <a:ext cx="11117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Do </a:t>
            </a:r>
            <a:r>
              <a:rPr lang="hr-HR" sz="2800" dirty="0" err="1" smtClean="0"/>
              <a:t>you</a:t>
            </a:r>
            <a:r>
              <a:rPr lang="hr-HR" sz="2800" dirty="0" smtClean="0"/>
              <a:t> </a:t>
            </a:r>
            <a:r>
              <a:rPr lang="hr-HR" sz="2800" dirty="0" err="1" smtClean="0"/>
              <a:t>know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meaning</a:t>
            </a:r>
            <a:r>
              <a:rPr lang="hr-HR" sz="2800" dirty="0" smtClean="0"/>
              <a:t> </a:t>
            </a:r>
            <a:r>
              <a:rPr lang="hr-HR" sz="2800" dirty="0" err="1" smtClean="0"/>
              <a:t>of</a:t>
            </a:r>
            <a:r>
              <a:rPr lang="hr-HR" sz="2800" dirty="0" smtClean="0"/>
              <a:t> </a:t>
            </a:r>
            <a:r>
              <a:rPr lang="hr-HR" sz="2800" dirty="0" err="1" smtClean="0"/>
              <a:t>these</a:t>
            </a:r>
            <a:r>
              <a:rPr lang="hr-HR" sz="2800" dirty="0" smtClean="0"/>
              <a:t> </a:t>
            </a:r>
            <a:r>
              <a:rPr lang="hr-HR" sz="2800" dirty="0" err="1" smtClean="0"/>
              <a:t>words</a:t>
            </a:r>
            <a:r>
              <a:rPr lang="hr-HR" sz="2800" dirty="0" smtClean="0"/>
              <a:t>?</a:t>
            </a:r>
            <a:endParaRPr lang="hr-HR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705852" y="892188"/>
            <a:ext cx="10619874" cy="5909310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800" dirty="0" err="1" smtClean="0"/>
              <a:t>an</a:t>
            </a:r>
            <a:r>
              <a:rPr lang="hr-HR" sz="2800" dirty="0" smtClean="0"/>
              <a:t> </a:t>
            </a:r>
            <a:r>
              <a:rPr lang="hr-HR" sz="2800" dirty="0" err="1" smtClean="0"/>
              <a:t>armchair</a:t>
            </a:r>
            <a:r>
              <a:rPr lang="hr-HR" sz="2800" dirty="0" smtClean="0"/>
              <a:t> - 				a </a:t>
            </a:r>
            <a:r>
              <a:rPr lang="hr-HR" sz="2800" dirty="0" err="1" smtClean="0"/>
              <a:t>painting</a:t>
            </a:r>
            <a:r>
              <a:rPr lang="hr-HR" sz="2800" dirty="0" smtClean="0"/>
              <a:t> - </a:t>
            </a:r>
          </a:p>
          <a:p>
            <a:pPr>
              <a:lnSpc>
                <a:spcPct val="150000"/>
              </a:lnSpc>
            </a:pPr>
            <a:r>
              <a:rPr lang="hr-HR" sz="2800" dirty="0" smtClean="0"/>
              <a:t> </a:t>
            </a:r>
            <a:r>
              <a:rPr lang="hr-HR" sz="2800" dirty="0" err="1" smtClean="0"/>
              <a:t>curtains</a:t>
            </a:r>
            <a:r>
              <a:rPr lang="hr-HR" sz="2800" dirty="0" smtClean="0"/>
              <a:t> -                                                  a </a:t>
            </a:r>
            <a:r>
              <a:rPr lang="hr-HR" sz="2800" dirty="0" err="1" smtClean="0"/>
              <a:t>sink</a:t>
            </a:r>
            <a:r>
              <a:rPr lang="hr-HR" sz="2800" dirty="0" smtClean="0"/>
              <a:t> -                       </a:t>
            </a:r>
          </a:p>
          <a:p>
            <a:pPr>
              <a:lnSpc>
                <a:spcPct val="150000"/>
              </a:lnSpc>
            </a:pPr>
            <a:r>
              <a:rPr lang="hr-HR" sz="2800" dirty="0" smtClean="0"/>
              <a:t>a </a:t>
            </a:r>
            <a:r>
              <a:rPr lang="hr-HR" sz="2800" dirty="0" err="1" smtClean="0"/>
              <a:t>shower</a:t>
            </a:r>
            <a:r>
              <a:rPr lang="hr-HR" sz="2800" dirty="0" smtClean="0"/>
              <a:t> -					a </a:t>
            </a:r>
            <a:r>
              <a:rPr lang="hr-HR" sz="2800" dirty="0" err="1" smtClean="0"/>
              <a:t>bedside</a:t>
            </a:r>
            <a:r>
              <a:rPr lang="hr-HR" sz="2800" dirty="0" smtClean="0"/>
              <a:t> table - </a:t>
            </a:r>
          </a:p>
          <a:p>
            <a:pPr>
              <a:lnSpc>
                <a:spcPct val="150000"/>
              </a:lnSpc>
            </a:pPr>
            <a:r>
              <a:rPr lang="hr-HR" sz="2800" dirty="0" smtClean="0"/>
              <a:t>a </a:t>
            </a:r>
            <a:r>
              <a:rPr lang="hr-HR" sz="2800" dirty="0" err="1" smtClean="0"/>
              <a:t>mirror</a:t>
            </a:r>
            <a:r>
              <a:rPr lang="hr-HR" sz="2800" dirty="0" smtClean="0"/>
              <a:t> - 					a </a:t>
            </a:r>
            <a:r>
              <a:rPr lang="hr-HR" sz="2800" dirty="0" err="1" smtClean="0"/>
              <a:t>bookshelf</a:t>
            </a:r>
            <a:r>
              <a:rPr lang="hr-HR" sz="2800" dirty="0" smtClean="0"/>
              <a:t> -</a:t>
            </a:r>
          </a:p>
          <a:p>
            <a:pPr>
              <a:lnSpc>
                <a:spcPct val="150000"/>
              </a:lnSpc>
            </a:pPr>
            <a:r>
              <a:rPr lang="hr-HR" sz="2800" dirty="0" smtClean="0"/>
              <a:t>a </a:t>
            </a:r>
            <a:r>
              <a:rPr lang="hr-HR" sz="2800" dirty="0" err="1" smtClean="0"/>
              <a:t>wardrobe</a:t>
            </a:r>
            <a:r>
              <a:rPr lang="hr-HR" sz="2800" dirty="0" smtClean="0"/>
              <a:t> - 				a </a:t>
            </a:r>
            <a:r>
              <a:rPr lang="hr-HR" sz="2800" dirty="0" err="1" smtClean="0"/>
              <a:t>chair</a:t>
            </a:r>
            <a:r>
              <a:rPr lang="hr-HR" sz="2800" dirty="0" smtClean="0"/>
              <a:t> -	</a:t>
            </a:r>
          </a:p>
          <a:p>
            <a:pPr>
              <a:lnSpc>
                <a:spcPct val="150000"/>
              </a:lnSpc>
            </a:pPr>
            <a:r>
              <a:rPr lang="hr-HR" sz="2800" dirty="0" smtClean="0"/>
              <a:t>a </a:t>
            </a:r>
            <a:r>
              <a:rPr lang="hr-HR" sz="2800" dirty="0" err="1" smtClean="0"/>
              <a:t>bath</a:t>
            </a:r>
            <a:r>
              <a:rPr lang="hr-HR" sz="2800" dirty="0" smtClean="0"/>
              <a:t> - 					a </a:t>
            </a:r>
            <a:r>
              <a:rPr lang="hr-HR" sz="2800" dirty="0" err="1" smtClean="0"/>
              <a:t>cupboard</a:t>
            </a:r>
            <a:r>
              <a:rPr lang="hr-HR" sz="2800" dirty="0" smtClean="0"/>
              <a:t> - </a:t>
            </a:r>
          </a:p>
          <a:p>
            <a:pPr>
              <a:lnSpc>
                <a:spcPct val="150000"/>
              </a:lnSpc>
            </a:pPr>
            <a:r>
              <a:rPr lang="hr-HR" sz="2800" dirty="0" smtClean="0"/>
              <a:t>a </a:t>
            </a:r>
            <a:r>
              <a:rPr lang="hr-HR" sz="2800" dirty="0" err="1" smtClean="0"/>
              <a:t>carpet</a:t>
            </a:r>
            <a:r>
              <a:rPr lang="hr-HR" sz="2800" dirty="0" smtClean="0"/>
              <a:t> - 					a </a:t>
            </a:r>
            <a:r>
              <a:rPr lang="hr-HR" sz="2800" dirty="0" err="1" smtClean="0"/>
              <a:t>pillow</a:t>
            </a:r>
            <a:r>
              <a:rPr lang="hr-HR" sz="2800" dirty="0" smtClean="0"/>
              <a:t> -</a:t>
            </a:r>
          </a:p>
          <a:p>
            <a:pPr>
              <a:lnSpc>
                <a:spcPct val="150000"/>
              </a:lnSpc>
            </a:pPr>
            <a:r>
              <a:rPr lang="hr-HR" sz="2800" dirty="0" smtClean="0"/>
              <a:t>a </a:t>
            </a:r>
            <a:r>
              <a:rPr lang="hr-HR" sz="2800" dirty="0" err="1" smtClean="0"/>
              <a:t>cooker</a:t>
            </a:r>
            <a:r>
              <a:rPr lang="hr-HR" sz="2800" dirty="0" smtClean="0"/>
              <a:t> - 					a sofa - </a:t>
            </a:r>
          </a:p>
          <a:p>
            <a:pPr>
              <a:lnSpc>
                <a:spcPct val="150000"/>
              </a:lnSpc>
            </a:pPr>
            <a:r>
              <a:rPr lang="hr-HR" sz="2800" dirty="0" smtClean="0"/>
              <a:t>a </a:t>
            </a:r>
            <a:r>
              <a:rPr lang="hr-HR" sz="2800" dirty="0" err="1" smtClean="0"/>
              <a:t>drawer</a:t>
            </a:r>
            <a:r>
              <a:rPr lang="hr-HR" sz="2800" dirty="0" smtClean="0"/>
              <a:t> - 					a table - 				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3411" y="1100422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fotelja</a:t>
            </a:r>
            <a:endParaRPr lang="hr-HR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348163" y="1712440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zavjese</a:t>
            </a:r>
            <a:endParaRPr lang="hr-HR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2382252" y="2342149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t</a:t>
            </a:r>
            <a:r>
              <a:rPr lang="hr-HR" sz="2800" i="1" dirty="0" smtClean="0"/>
              <a:t>uš kabina</a:t>
            </a:r>
            <a:endParaRPr lang="hr-HR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2189748" y="2964510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ogledalo</a:t>
            </a:r>
            <a:endParaRPr lang="hr-HR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2709111" y="3611310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ormar</a:t>
            </a:r>
            <a:endParaRPr lang="hr-HR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1961148" y="4248937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kada</a:t>
            </a:r>
            <a:endParaRPr lang="hr-HR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99786" y="4880472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tepih</a:t>
            </a:r>
            <a:endParaRPr lang="hr-HR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2382252" y="5518099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štednjak</a:t>
            </a:r>
            <a:endParaRPr lang="hr-HR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2382252" y="6155726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ladica</a:t>
            </a:r>
            <a:endParaRPr lang="hr-HR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7964906" y="1026695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slika</a:t>
            </a:r>
            <a:endParaRPr lang="hr-HR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7371348" y="1684422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sudoper</a:t>
            </a:r>
            <a:endParaRPr lang="hr-HR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8839200" y="2303115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n</a:t>
            </a:r>
            <a:r>
              <a:rPr lang="hr-HR" sz="2800" i="1" dirty="0" smtClean="0"/>
              <a:t>oćni ormarić</a:t>
            </a:r>
            <a:endParaRPr lang="hr-HR" i="1" dirty="0"/>
          </a:p>
        </p:txBody>
      </p:sp>
      <p:sp>
        <p:nvSpPr>
          <p:cNvPr id="22" name="TextBox 21"/>
          <p:cNvSpPr txBox="1"/>
          <p:nvPr/>
        </p:nvSpPr>
        <p:spPr>
          <a:xfrm>
            <a:off x="8189495" y="2921808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p</a:t>
            </a:r>
            <a:r>
              <a:rPr lang="hr-HR" sz="2800" i="1" dirty="0" smtClean="0"/>
              <a:t>olica za knjige</a:t>
            </a:r>
            <a:endParaRPr lang="hr-HR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7595937" y="3588369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stolica</a:t>
            </a:r>
            <a:endParaRPr lang="hr-HR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8189495" y="4266994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ormarić</a:t>
            </a:r>
            <a:endParaRPr lang="hr-HR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7740316" y="4880472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jastuk</a:t>
            </a:r>
            <a:endParaRPr lang="hr-HR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7442034" y="5491930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/>
              <a:t>k</a:t>
            </a:r>
            <a:r>
              <a:rPr lang="hr-HR" sz="2800" i="1" dirty="0" smtClean="0"/>
              <a:t>auč, sofa</a:t>
            </a:r>
            <a:endParaRPr lang="hr-HR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7595937" y="6170555"/>
            <a:ext cx="2486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stol</a:t>
            </a:r>
            <a:endParaRPr lang="hr-HR" i="1" dirty="0"/>
          </a:p>
        </p:txBody>
      </p:sp>
    </p:spTree>
    <p:extLst>
      <p:ext uri="{BB962C8B-B14F-4D97-AF65-F5344CB8AC3E}">
        <p14:creationId xmlns:p14="http://schemas.microsoft.com/office/powerpoint/2010/main" val="189849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675" y="1849229"/>
            <a:ext cx="6557043" cy="30296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8129" y="464234"/>
            <a:ext cx="47689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>
                <a:solidFill>
                  <a:srgbClr val="FF0000"/>
                </a:solidFill>
              </a:rPr>
              <a:t>Pazi! </a:t>
            </a:r>
            <a:r>
              <a:rPr lang="hr-HR" sz="2800" dirty="0" smtClean="0"/>
              <a:t/>
            </a:r>
            <a:br>
              <a:rPr lang="hr-HR" sz="2800" dirty="0" smtClean="0"/>
            </a:br>
            <a:r>
              <a:rPr lang="hr-HR" sz="2800" dirty="0" err="1" smtClean="0"/>
              <a:t>cook</a:t>
            </a:r>
            <a:r>
              <a:rPr lang="hr-HR" sz="2800" dirty="0" smtClean="0"/>
              <a:t> = kuhar</a:t>
            </a:r>
            <a:br>
              <a:rPr lang="hr-HR" sz="2800" dirty="0" smtClean="0"/>
            </a:br>
            <a:r>
              <a:rPr lang="hr-HR" sz="2800" dirty="0" err="1" smtClean="0"/>
              <a:t>cooker</a:t>
            </a:r>
            <a:r>
              <a:rPr lang="hr-HR" sz="2800" dirty="0" smtClean="0"/>
              <a:t> = štednjak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271087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1353" y="182880"/>
            <a:ext cx="1219199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200" dirty="0" err="1" smtClean="0"/>
              <a:t>What</a:t>
            </a:r>
            <a:r>
              <a:rPr lang="hr-HR" sz="2200" dirty="0" smtClean="0"/>
              <a:t> </a:t>
            </a:r>
            <a:r>
              <a:rPr lang="hr-HR" sz="2200" dirty="0" err="1" smtClean="0"/>
              <a:t>is</a:t>
            </a:r>
            <a:r>
              <a:rPr lang="hr-HR" sz="2200" dirty="0" smtClean="0"/>
              <a:t> </a:t>
            </a:r>
            <a:r>
              <a:rPr lang="hr-HR" sz="2200" dirty="0" err="1" smtClean="0"/>
              <a:t>there</a:t>
            </a:r>
            <a:r>
              <a:rPr lang="hr-HR" sz="2200" dirty="0" smtClean="0"/>
              <a:t> </a:t>
            </a:r>
            <a:r>
              <a:rPr lang="hr-HR" sz="2200" dirty="0" err="1" smtClean="0"/>
              <a:t>in</a:t>
            </a:r>
            <a:r>
              <a:rPr lang="hr-HR" sz="2200" dirty="0" smtClean="0"/>
              <a:t> </a:t>
            </a:r>
            <a:r>
              <a:rPr lang="hr-HR" sz="2200" dirty="0" err="1" smtClean="0"/>
              <a:t>each</a:t>
            </a:r>
            <a:r>
              <a:rPr lang="hr-HR" sz="2200" dirty="0" smtClean="0"/>
              <a:t> room? Use </a:t>
            </a:r>
            <a:r>
              <a:rPr lang="hr-HR" sz="2200" dirty="0" err="1" smtClean="0"/>
              <a:t>the</a:t>
            </a:r>
            <a:r>
              <a:rPr lang="hr-HR" sz="2200" dirty="0" smtClean="0"/>
              <a:t> </a:t>
            </a:r>
            <a:r>
              <a:rPr lang="hr-HR" sz="2200" dirty="0" err="1" smtClean="0"/>
              <a:t>expressions</a:t>
            </a:r>
            <a:r>
              <a:rPr lang="hr-HR" sz="2200" dirty="0" smtClean="0"/>
              <a:t> „</a:t>
            </a:r>
            <a:r>
              <a:rPr lang="hr-HR" sz="2200" dirty="0" err="1" smtClean="0"/>
              <a:t>There</a:t>
            </a:r>
            <a:r>
              <a:rPr lang="hr-HR" sz="2200" dirty="0" smtClean="0"/>
              <a:t> </a:t>
            </a:r>
            <a:r>
              <a:rPr lang="hr-HR" sz="2200" dirty="0" err="1" smtClean="0"/>
              <a:t>is</a:t>
            </a:r>
            <a:r>
              <a:rPr lang="hr-HR" sz="2200" dirty="0" smtClean="0"/>
              <a:t>” </a:t>
            </a:r>
            <a:r>
              <a:rPr lang="hr-HR" sz="2200" dirty="0" err="1" smtClean="0"/>
              <a:t>and</a:t>
            </a:r>
            <a:r>
              <a:rPr lang="hr-HR" sz="2200" dirty="0" smtClean="0"/>
              <a:t> „</a:t>
            </a:r>
            <a:r>
              <a:rPr lang="hr-HR" sz="2200" dirty="0" err="1" smtClean="0"/>
              <a:t>There</a:t>
            </a:r>
            <a:r>
              <a:rPr lang="hr-HR" sz="2200" dirty="0" smtClean="0"/>
              <a:t> are” </a:t>
            </a:r>
            <a:r>
              <a:rPr lang="hr-HR" sz="2200" dirty="0" err="1" smtClean="0"/>
              <a:t>and</a:t>
            </a:r>
            <a:r>
              <a:rPr lang="hr-HR" sz="2200" dirty="0" smtClean="0"/>
              <a:t> </a:t>
            </a:r>
            <a:r>
              <a:rPr lang="hr-HR" sz="2200" dirty="0" err="1" smtClean="0"/>
              <a:t>describe</a:t>
            </a:r>
            <a:r>
              <a:rPr lang="hr-HR" sz="2200" dirty="0" smtClean="0"/>
              <a:t> </a:t>
            </a:r>
            <a:r>
              <a:rPr lang="hr-HR" sz="2200" dirty="0" err="1" smtClean="0"/>
              <a:t>the</a:t>
            </a:r>
            <a:r>
              <a:rPr lang="hr-HR" sz="2200" dirty="0" smtClean="0"/>
              <a:t> </a:t>
            </a:r>
            <a:r>
              <a:rPr lang="hr-HR" sz="2200" dirty="0" err="1" smtClean="0"/>
              <a:t>rooms</a:t>
            </a:r>
            <a:r>
              <a:rPr lang="hr-HR" sz="2200" dirty="0" smtClean="0"/>
              <a:t>.</a:t>
            </a:r>
          </a:p>
          <a:p>
            <a:r>
              <a:rPr lang="hr-HR" sz="2200" i="1" dirty="0" smtClean="0"/>
              <a:t>Što se nalazi u pojedinoj prostoriji? Koristi izraze „</a:t>
            </a:r>
            <a:r>
              <a:rPr lang="hr-HR" sz="2200" i="1" dirty="0" err="1" smtClean="0"/>
              <a:t>There</a:t>
            </a:r>
            <a:r>
              <a:rPr lang="hr-HR" sz="2200" i="1" dirty="0" smtClean="0"/>
              <a:t> </a:t>
            </a:r>
            <a:r>
              <a:rPr lang="hr-HR" sz="2200" i="1" dirty="0" err="1" smtClean="0"/>
              <a:t>is</a:t>
            </a:r>
            <a:r>
              <a:rPr lang="hr-HR" sz="2200" i="1" dirty="0" smtClean="0"/>
              <a:t>” i „</a:t>
            </a:r>
            <a:r>
              <a:rPr lang="hr-HR" sz="2200" i="1" dirty="0" err="1" smtClean="0"/>
              <a:t>There</a:t>
            </a:r>
            <a:r>
              <a:rPr lang="hr-HR" sz="2200" i="1" dirty="0" smtClean="0"/>
              <a:t> are” i opiši prostorije.</a:t>
            </a:r>
          </a:p>
          <a:p>
            <a:endParaRPr lang="hr-HR" sz="2200" i="1" dirty="0"/>
          </a:p>
          <a:p>
            <a:r>
              <a:rPr lang="hr-HR" sz="2200" dirty="0" err="1" smtClean="0"/>
              <a:t>e.g</a:t>
            </a:r>
            <a:r>
              <a:rPr lang="hr-HR" sz="2200" dirty="0" smtClean="0"/>
              <a:t>. </a:t>
            </a:r>
            <a:r>
              <a:rPr lang="hr-HR" sz="2200" dirty="0" err="1" smtClean="0"/>
              <a:t>There</a:t>
            </a:r>
            <a:r>
              <a:rPr lang="hr-HR" sz="2200" dirty="0" smtClean="0"/>
              <a:t> </a:t>
            </a:r>
            <a:r>
              <a:rPr lang="hr-HR" sz="2200" dirty="0" err="1" smtClean="0"/>
              <a:t>is</a:t>
            </a:r>
            <a:r>
              <a:rPr lang="hr-HR" sz="2200" dirty="0" smtClean="0"/>
              <a:t> a </a:t>
            </a:r>
            <a:r>
              <a:rPr lang="hr-HR" sz="2200" dirty="0" err="1" smtClean="0"/>
              <a:t>cooker</a:t>
            </a:r>
            <a:r>
              <a:rPr lang="hr-HR" sz="2200" dirty="0" smtClean="0"/>
              <a:t> </a:t>
            </a:r>
            <a:r>
              <a:rPr lang="hr-HR" sz="2200" dirty="0" err="1" smtClean="0"/>
              <a:t>in</a:t>
            </a:r>
            <a:r>
              <a:rPr lang="hr-HR" sz="2200" dirty="0" smtClean="0"/>
              <a:t> </a:t>
            </a:r>
            <a:r>
              <a:rPr lang="hr-HR" sz="2200" dirty="0" err="1" smtClean="0"/>
              <a:t>the</a:t>
            </a:r>
            <a:r>
              <a:rPr lang="hr-HR" sz="2200" dirty="0" smtClean="0"/>
              <a:t> </a:t>
            </a:r>
            <a:r>
              <a:rPr lang="hr-HR" sz="2200" dirty="0" err="1" smtClean="0"/>
              <a:t>kitchen</a:t>
            </a:r>
            <a:r>
              <a:rPr lang="hr-HR" sz="2200" dirty="0" smtClean="0"/>
              <a:t>. </a:t>
            </a:r>
          </a:p>
          <a:p>
            <a:r>
              <a:rPr lang="hr-HR" sz="2200" dirty="0"/>
              <a:t> </a:t>
            </a:r>
            <a:r>
              <a:rPr lang="hr-HR" sz="2200" dirty="0" smtClean="0"/>
              <a:t>       </a:t>
            </a:r>
            <a:r>
              <a:rPr lang="hr-HR" sz="2200" dirty="0" err="1" smtClean="0"/>
              <a:t>There</a:t>
            </a:r>
            <a:r>
              <a:rPr lang="hr-HR" sz="2200" dirty="0" smtClean="0"/>
              <a:t> are </a:t>
            </a:r>
            <a:r>
              <a:rPr lang="hr-HR" sz="2200" dirty="0" err="1" smtClean="0"/>
              <a:t>two</a:t>
            </a:r>
            <a:r>
              <a:rPr lang="hr-HR" sz="2200" dirty="0" smtClean="0"/>
              <a:t> </a:t>
            </a:r>
            <a:r>
              <a:rPr lang="hr-HR" sz="2200" dirty="0" err="1" smtClean="0"/>
              <a:t>chairs</a:t>
            </a:r>
            <a:r>
              <a:rPr lang="hr-HR" sz="2200" dirty="0" smtClean="0"/>
              <a:t> </a:t>
            </a:r>
            <a:r>
              <a:rPr lang="hr-HR" sz="2200" dirty="0" err="1" smtClean="0"/>
              <a:t>in</a:t>
            </a:r>
            <a:r>
              <a:rPr lang="hr-HR" sz="2200" dirty="0" smtClean="0"/>
              <a:t> </a:t>
            </a:r>
            <a:r>
              <a:rPr lang="hr-HR" sz="2200" dirty="0" err="1" smtClean="0"/>
              <a:t>the</a:t>
            </a:r>
            <a:r>
              <a:rPr lang="hr-HR" sz="2200" dirty="0" smtClean="0"/>
              <a:t> </a:t>
            </a:r>
            <a:r>
              <a:rPr lang="hr-HR" sz="2200" dirty="0" err="1" smtClean="0"/>
              <a:t>dining</a:t>
            </a:r>
            <a:r>
              <a:rPr lang="hr-HR" sz="2200" dirty="0" smtClean="0"/>
              <a:t> room.</a:t>
            </a:r>
            <a:endParaRPr lang="hr-HR" sz="2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352" y="2224087"/>
            <a:ext cx="89630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22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3895" y="337625"/>
            <a:ext cx="1161991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600" dirty="0" err="1" smtClean="0"/>
              <a:t>Play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guessing</a:t>
            </a:r>
            <a:r>
              <a:rPr lang="hr-HR" sz="2600" dirty="0" smtClean="0"/>
              <a:t> game. </a:t>
            </a:r>
            <a:r>
              <a:rPr lang="hr-HR" sz="2600" dirty="0" err="1" smtClean="0"/>
              <a:t>Look</a:t>
            </a:r>
            <a:r>
              <a:rPr lang="hr-HR" sz="2600" dirty="0" smtClean="0"/>
              <a:t> at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picture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try</a:t>
            </a:r>
            <a:r>
              <a:rPr lang="hr-HR" sz="2600" dirty="0" smtClean="0"/>
              <a:t> to </a:t>
            </a:r>
            <a:r>
              <a:rPr lang="hr-HR" sz="2600" dirty="0" err="1" smtClean="0"/>
              <a:t>memorize</a:t>
            </a:r>
            <a:r>
              <a:rPr lang="hr-HR" sz="2600" dirty="0" smtClean="0"/>
              <a:t> as </a:t>
            </a:r>
            <a:r>
              <a:rPr lang="hr-HR" sz="2600" dirty="0" err="1" smtClean="0"/>
              <a:t>much</a:t>
            </a:r>
            <a:r>
              <a:rPr lang="hr-HR" sz="2600" dirty="0" smtClean="0"/>
              <a:t> </a:t>
            </a:r>
            <a:r>
              <a:rPr lang="hr-HR" sz="2600" dirty="0" err="1" smtClean="0"/>
              <a:t>details</a:t>
            </a:r>
            <a:r>
              <a:rPr lang="hr-HR" sz="2600" dirty="0" smtClean="0"/>
              <a:t> as </a:t>
            </a:r>
            <a:r>
              <a:rPr lang="hr-HR" sz="2600" dirty="0" err="1" smtClean="0"/>
              <a:t>possible</a:t>
            </a:r>
            <a:r>
              <a:rPr lang="hr-HR" sz="2600" dirty="0" smtClean="0"/>
              <a:t>. You </a:t>
            </a:r>
            <a:r>
              <a:rPr lang="hr-HR" sz="2600" dirty="0" err="1" smtClean="0"/>
              <a:t>have</a:t>
            </a:r>
            <a:r>
              <a:rPr lang="hr-HR" sz="2600" dirty="0" smtClean="0"/>
              <a:t> 30 </a:t>
            </a:r>
            <a:r>
              <a:rPr lang="hr-HR" sz="2600" dirty="0" err="1" smtClean="0"/>
              <a:t>seconds</a:t>
            </a:r>
            <a:r>
              <a:rPr lang="hr-HR" sz="2600" dirty="0" smtClean="0"/>
              <a:t> to do </a:t>
            </a:r>
            <a:r>
              <a:rPr lang="hr-HR" sz="2600" dirty="0" err="1" smtClean="0"/>
              <a:t>that</a:t>
            </a:r>
            <a:r>
              <a:rPr lang="hr-HR" sz="2600" dirty="0" smtClean="0"/>
              <a:t>. </a:t>
            </a:r>
            <a:r>
              <a:rPr lang="hr-HR" sz="2600" dirty="0" err="1" smtClean="0"/>
              <a:t>After</a:t>
            </a:r>
            <a:r>
              <a:rPr lang="hr-HR" sz="2600" dirty="0" smtClean="0"/>
              <a:t> </a:t>
            </a:r>
            <a:r>
              <a:rPr lang="hr-HR" sz="2600" dirty="0" err="1" smtClean="0"/>
              <a:t>that</a:t>
            </a:r>
            <a:r>
              <a:rPr lang="hr-HR" sz="2600" dirty="0" smtClean="0"/>
              <a:t> </a:t>
            </a:r>
            <a:r>
              <a:rPr lang="hr-HR" sz="2600" dirty="0" err="1" smtClean="0"/>
              <a:t>close</a:t>
            </a:r>
            <a:r>
              <a:rPr lang="hr-HR" sz="2600" dirty="0" smtClean="0"/>
              <a:t> </a:t>
            </a:r>
            <a:r>
              <a:rPr lang="hr-HR" sz="2600" dirty="0" err="1" smtClean="0"/>
              <a:t>your</a:t>
            </a:r>
            <a:r>
              <a:rPr lang="hr-HR" sz="2600" dirty="0" smtClean="0"/>
              <a:t> </a:t>
            </a:r>
            <a:r>
              <a:rPr lang="hr-HR" sz="2600" dirty="0" err="1" smtClean="0"/>
              <a:t>book</a:t>
            </a:r>
            <a:r>
              <a:rPr lang="hr-HR" sz="2600" dirty="0" smtClean="0"/>
              <a:t> </a:t>
            </a:r>
            <a:r>
              <a:rPr lang="hr-HR" sz="2600" dirty="0" err="1" smtClean="0"/>
              <a:t>and</a:t>
            </a:r>
            <a:r>
              <a:rPr lang="hr-HR" sz="2600" dirty="0" smtClean="0"/>
              <a:t> </a:t>
            </a:r>
            <a:r>
              <a:rPr lang="hr-HR" sz="2600" dirty="0" err="1" smtClean="0"/>
              <a:t>answer</a:t>
            </a:r>
            <a:r>
              <a:rPr lang="hr-HR" sz="2600" dirty="0" smtClean="0"/>
              <a:t> </a:t>
            </a:r>
            <a:r>
              <a:rPr lang="hr-HR" sz="2600" dirty="0" err="1" smtClean="0"/>
              <a:t>the</a:t>
            </a:r>
            <a:r>
              <a:rPr lang="hr-HR" sz="2600" dirty="0" smtClean="0"/>
              <a:t> </a:t>
            </a:r>
            <a:r>
              <a:rPr lang="hr-HR" sz="2600" dirty="0" err="1" smtClean="0"/>
              <a:t>questions</a:t>
            </a:r>
            <a:r>
              <a:rPr lang="hr-HR" sz="2600" dirty="0" smtClean="0"/>
              <a:t>.</a:t>
            </a:r>
          </a:p>
          <a:p>
            <a:r>
              <a:rPr lang="hr-HR" sz="2600" i="1" dirty="0" smtClean="0"/>
              <a:t>Odigraj igru pogađanja. Pogledaj sliku i pokušaj zapamtiti čim više detalja u 30 sekundi. Potom zatvori knjigu i odgovori na pitanja.</a:t>
            </a:r>
            <a:endParaRPr lang="hr-HR" sz="26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970671" y="3080825"/>
            <a:ext cx="9692640" cy="181588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800" dirty="0" err="1" smtClean="0"/>
              <a:t>Where</a:t>
            </a:r>
            <a:r>
              <a:rPr lang="hr-HR" sz="2800" dirty="0" smtClean="0"/>
              <a:t> </a:t>
            </a:r>
            <a:r>
              <a:rPr lang="hr-HR" sz="2800" dirty="0" err="1" smtClean="0"/>
              <a:t>is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wardrobe</a:t>
            </a:r>
            <a:r>
              <a:rPr lang="hr-HR" sz="2800" dirty="0" smtClean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800" dirty="0" smtClean="0"/>
              <a:t>How </a:t>
            </a:r>
            <a:r>
              <a:rPr lang="hr-HR" sz="2800" dirty="0" err="1" smtClean="0"/>
              <a:t>many</a:t>
            </a:r>
            <a:r>
              <a:rPr lang="hr-HR" sz="2800" dirty="0" smtClean="0"/>
              <a:t> </a:t>
            </a:r>
            <a:r>
              <a:rPr lang="hr-HR" sz="2800" dirty="0" err="1" smtClean="0"/>
              <a:t>chairs</a:t>
            </a:r>
            <a:r>
              <a:rPr lang="hr-HR" sz="2800" dirty="0" smtClean="0"/>
              <a:t> are </a:t>
            </a:r>
            <a:r>
              <a:rPr lang="hr-HR" sz="2800" dirty="0" err="1" smtClean="0"/>
              <a:t>in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dining</a:t>
            </a:r>
            <a:r>
              <a:rPr lang="hr-HR" sz="2800" dirty="0" smtClean="0"/>
              <a:t> room?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800" dirty="0" err="1" smtClean="0"/>
              <a:t>Where</a:t>
            </a:r>
            <a:r>
              <a:rPr lang="hr-HR" sz="2800" dirty="0" smtClean="0"/>
              <a:t> </a:t>
            </a:r>
            <a:r>
              <a:rPr lang="hr-HR" sz="2800" dirty="0" err="1" smtClean="0"/>
              <a:t>is</a:t>
            </a:r>
            <a:r>
              <a:rPr lang="hr-HR" sz="2800" dirty="0" smtClean="0"/>
              <a:t> a </a:t>
            </a:r>
            <a:r>
              <a:rPr lang="hr-HR" sz="2800" dirty="0" err="1" smtClean="0"/>
              <a:t>painting</a:t>
            </a:r>
            <a:r>
              <a:rPr lang="hr-HR" sz="2800" dirty="0" smtClean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800" dirty="0" smtClean="0"/>
              <a:t>In </a:t>
            </a:r>
            <a:r>
              <a:rPr lang="hr-HR" sz="2800" dirty="0" err="1" smtClean="0"/>
              <a:t>which</a:t>
            </a:r>
            <a:r>
              <a:rPr lang="hr-HR" sz="2800" dirty="0" smtClean="0"/>
              <a:t> </a:t>
            </a:r>
            <a:r>
              <a:rPr lang="hr-HR" sz="2800" dirty="0" err="1" smtClean="0"/>
              <a:t>two</a:t>
            </a:r>
            <a:r>
              <a:rPr lang="hr-HR" sz="2800" dirty="0" smtClean="0"/>
              <a:t> </a:t>
            </a:r>
            <a:r>
              <a:rPr lang="hr-HR" sz="2800" dirty="0" err="1" smtClean="0"/>
              <a:t>rooms</a:t>
            </a:r>
            <a:r>
              <a:rPr lang="hr-HR" sz="2800" dirty="0" smtClean="0"/>
              <a:t> </a:t>
            </a:r>
            <a:r>
              <a:rPr lang="hr-HR" sz="2800" dirty="0" err="1" smtClean="0"/>
              <a:t>can</a:t>
            </a:r>
            <a:r>
              <a:rPr lang="hr-HR" sz="2800" dirty="0" smtClean="0"/>
              <a:t> </a:t>
            </a:r>
            <a:r>
              <a:rPr lang="hr-HR" sz="2800" dirty="0" err="1" smtClean="0"/>
              <a:t>you</a:t>
            </a:r>
            <a:r>
              <a:rPr lang="hr-HR" sz="2800" dirty="0" smtClean="0"/>
              <a:t> </a:t>
            </a:r>
            <a:r>
              <a:rPr lang="hr-HR" sz="2800" dirty="0" err="1" smtClean="0"/>
              <a:t>find</a:t>
            </a:r>
            <a:r>
              <a:rPr lang="hr-HR" sz="2800" dirty="0" smtClean="0"/>
              <a:t> </a:t>
            </a:r>
            <a:r>
              <a:rPr lang="hr-HR" sz="2800" dirty="0" err="1" smtClean="0"/>
              <a:t>mirrors</a:t>
            </a:r>
            <a:r>
              <a:rPr lang="hr-HR" sz="2800" dirty="0" smtClean="0"/>
              <a:t>?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292477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8120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17920" y="647114"/>
            <a:ext cx="573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Open </a:t>
            </a:r>
            <a:r>
              <a:rPr lang="hr-HR" sz="2400" dirty="0" err="1" smtClean="0"/>
              <a:t>your</a:t>
            </a:r>
            <a:r>
              <a:rPr lang="hr-HR" sz="2400" dirty="0" smtClean="0"/>
              <a:t> </a:t>
            </a:r>
            <a:r>
              <a:rPr lang="hr-HR" sz="2400" dirty="0" err="1" smtClean="0"/>
              <a:t>workbook</a:t>
            </a:r>
            <a:r>
              <a:rPr lang="hr-HR" sz="2400" dirty="0" smtClean="0"/>
              <a:t> on </a:t>
            </a:r>
            <a:r>
              <a:rPr lang="hr-HR" sz="2400" dirty="0" err="1" smtClean="0"/>
              <a:t>page</a:t>
            </a:r>
            <a:r>
              <a:rPr lang="hr-HR" sz="2400" dirty="0" smtClean="0"/>
              <a:t> 18.</a:t>
            </a:r>
            <a:endParaRPr lang="hr-HR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217920" y="1488831"/>
            <a:ext cx="573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 smtClean="0"/>
              <a:t>Complete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crossword</a:t>
            </a:r>
            <a:r>
              <a:rPr lang="hr-HR" sz="2400" dirty="0" smtClean="0"/>
              <a:t> </a:t>
            </a:r>
            <a:r>
              <a:rPr lang="hr-HR" sz="2400" dirty="0" err="1" smtClean="0"/>
              <a:t>puzzle</a:t>
            </a:r>
            <a:r>
              <a:rPr lang="hr-HR" sz="2400" dirty="0" smtClean="0"/>
              <a:t>.</a:t>
            </a:r>
          </a:p>
          <a:p>
            <a:r>
              <a:rPr lang="hr-HR" sz="2400" i="1" dirty="0" smtClean="0"/>
              <a:t>Ispuni križaljku</a:t>
            </a:r>
            <a:r>
              <a:rPr lang="hr-HR" sz="2400" dirty="0" smtClean="0"/>
              <a:t>.</a:t>
            </a:r>
            <a:endParaRPr lang="hr-HR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631" y="-33173"/>
            <a:ext cx="3981157" cy="683577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32584" y="370115"/>
            <a:ext cx="3657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</a:t>
            </a:r>
          </a:p>
          <a:p>
            <a:r>
              <a:rPr lang="hr-HR" dirty="0" smtClean="0"/>
              <a:t>I</a:t>
            </a:r>
          </a:p>
          <a:p>
            <a:endParaRPr lang="hr-HR" dirty="0"/>
          </a:p>
          <a:p>
            <a:endParaRPr lang="hr-HR" dirty="0" smtClean="0"/>
          </a:p>
          <a:p>
            <a:r>
              <a:rPr lang="hr-HR" dirty="0" smtClean="0"/>
              <a:t>K</a:t>
            </a:r>
            <a:endParaRPr lang="hr-HR" dirty="0"/>
          </a:p>
        </p:txBody>
      </p:sp>
      <p:sp>
        <p:nvSpPr>
          <p:cNvPr id="14" name="TextBox 13"/>
          <p:cNvSpPr txBox="1"/>
          <p:nvPr/>
        </p:nvSpPr>
        <p:spPr>
          <a:xfrm>
            <a:off x="5362558" y="4220308"/>
            <a:ext cx="2110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C</a:t>
            </a:r>
          </a:p>
          <a:p>
            <a:r>
              <a:rPr lang="hr-HR" dirty="0" smtClean="0"/>
              <a:t>O</a:t>
            </a:r>
          </a:p>
          <a:p>
            <a:endParaRPr lang="hr-HR" dirty="0"/>
          </a:p>
          <a:p>
            <a:endParaRPr lang="hr-HR" dirty="0" smtClean="0"/>
          </a:p>
          <a:p>
            <a:r>
              <a:rPr lang="hr-HR" dirty="0" smtClean="0"/>
              <a:t>K</a:t>
            </a:r>
          </a:p>
          <a:p>
            <a:r>
              <a:rPr lang="hr-HR" dirty="0"/>
              <a:t>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40072" y="4912805"/>
            <a:ext cx="211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O</a:t>
            </a:r>
            <a:endParaRPr lang="hr-HR" dirty="0"/>
          </a:p>
        </p:txBody>
      </p:sp>
      <p:sp>
        <p:nvSpPr>
          <p:cNvPr id="16" name="TextBox 15"/>
          <p:cNvSpPr txBox="1"/>
          <p:nvPr/>
        </p:nvSpPr>
        <p:spPr>
          <a:xfrm>
            <a:off x="4614203" y="4515729"/>
            <a:ext cx="3207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B                         S             E     L</a:t>
            </a:r>
            <a:endParaRPr lang="hr-HR" dirty="0"/>
          </a:p>
        </p:txBody>
      </p:sp>
      <p:sp>
        <p:nvSpPr>
          <p:cNvPr id="17" name="TextBox 16"/>
          <p:cNvSpPr txBox="1"/>
          <p:nvPr/>
        </p:nvSpPr>
        <p:spPr>
          <a:xfrm>
            <a:off x="4614203" y="1108779"/>
            <a:ext cx="2602523" cy="380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P    A                    T      I     N</a:t>
            </a:r>
            <a:endParaRPr lang="hr-HR" dirty="0"/>
          </a:p>
        </p:txBody>
      </p:sp>
      <p:sp>
        <p:nvSpPr>
          <p:cNvPr id="18" name="TextBox 17"/>
          <p:cNvSpPr txBox="1"/>
          <p:nvPr/>
        </p:nvSpPr>
        <p:spPr>
          <a:xfrm>
            <a:off x="4888522" y="1193363"/>
            <a:ext cx="4515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dirty="0" smtClean="0"/>
          </a:p>
          <a:p>
            <a:r>
              <a:rPr lang="hr-HR" dirty="0" smtClean="0"/>
              <a:t> R</a:t>
            </a:r>
          </a:p>
          <a:p>
            <a:endParaRPr lang="hr-HR" dirty="0"/>
          </a:p>
          <a:p>
            <a:endParaRPr lang="hr-HR" dirty="0" smtClean="0"/>
          </a:p>
          <a:p>
            <a:r>
              <a:rPr lang="hr-HR" dirty="0" smtClean="0"/>
              <a:t> C</a:t>
            </a:r>
          </a:p>
          <a:p>
            <a:r>
              <a:rPr lang="hr-HR" dirty="0"/>
              <a:t> </a:t>
            </a:r>
            <a:r>
              <a:rPr lang="hr-HR" dirty="0" smtClean="0"/>
              <a:t>H</a:t>
            </a:r>
          </a:p>
          <a:p>
            <a:endParaRPr lang="hr-HR" dirty="0"/>
          </a:p>
          <a:p>
            <a:endParaRPr lang="hr-HR" dirty="0" smtClean="0"/>
          </a:p>
          <a:p>
            <a:r>
              <a:rPr lang="hr-HR" dirty="0"/>
              <a:t> </a:t>
            </a:r>
            <a:r>
              <a:rPr lang="hr-HR" dirty="0" smtClean="0"/>
              <a:t> I</a:t>
            </a:r>
            <a:endParaRPr lang="hr-HR" dirty="0"/>
          </a:p>
        </p:txBody>
      </p:sp>
      <p:sp>
        <p:nvSpPr>
          <p:cNvPr id="19" name="TextBox 18"/>
          <p:cNvSpPr txBox="1"/>
          <p:nvPr/>
        </p:nvSpPr>
        <p:spPr>
          <a:xfrm>
            <a:off x="4941912" y="1847443"/>
            <a:ext cx="258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M</a:t>
            </a:r>
            <a:endParaRPr lang="hr-HR" dirty="0"/>
          </a:p>
        </p:txBody>
      </p:sp>
      <p:sp>
        <p:nvSpPr>
          <p:cNvPr id="20" name="TextBox 19"/>
          <p:cNvSpPr txBox="1"/>
          <p:nvPr/>
        </p:nvSpPr>
        <p:spPr>
          <a:xfrm>
            <a:off x="4951770" y="2990881"/>
            <a:ext cx="258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A</a:t>
            </a:r>
            <a:endParaRPr lang="hr-HR" dirty="0"/>
          </a:p>
        </p:txBody>
      </p:sp>
      <p:sp>
        <p:nvSpPr>
          <p:cNvPr id="21" name="TextBox 20"/>
          <p:cNvSpPr txBox="1"/>
          <p:nvPr/>
        </p:nvSpPr>
        <p:spPr>
          <a:xfrm>
            <a:off x="5362558" y="2216775"/>
            <a:ext cx="2698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U    R    T      A     I      N     S</a:t>
            </a:r>
            <a:endParaRPr lang="hr-HR" dirty="0"/>
          </a:p>
        </p:txBody>
      </p:sp>
      <p:sp>
        <p:nvSpPr>
          <p:cNvPr id="22" name="TextBox 21"/>
          <p:cNvSpPr txBox="1"/>
          <p:nvPr/>
        </p:nvSpPr>
        <p:spPr>
          <a:xfrm>
            <a:off x="4614203" y="3360213"/>
            <a:ext cx="1842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P            L            O</a:t>
            </a:r>
            <a:endParaRPr lang="hr-HR" dirty="0"/>
          </a:p>
        </p:txBody>
      </p:sp>
      <p:sp>
        <p:nvSpPr>
          <p:cNvPr id="23" name="TextBox 22"/>
          <p:cNvSpPr txBox="1"/>
          <p:nvPr/>
        </p:nvSpPr>
        <p:spPr>
          <a:xfrm>
            <a:off x="4614203" y="5282137"/>
            <a:ext cx="27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T</a:t>
            </a:r>
          </a:p>
          <a:p>
            <a:r>
              <a:rPr lang="hr-HR" dirty="0"/>
              <a:t>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98343" y="5282137"/>
            <a:ext cx="1723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T             B     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4714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idi izvornu sliku">
            <a:hlinkClick r:id="rId2"/>
            <a:extLst>
              <a:ext uri="{FF2B5EF4-FFF2-40B4-BE49-F238E27FC236}">
                <a16:creationId xmlns:a16="http://schemas.microsoft.com/office/drawing/2014/main" xmlns="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9" y="183821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12874" y="2088821"/>
            <a:ext cx="974891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Klikni na sljedeću poveznicu i odaberi </a:t>
            </a:r>
            <a:r>
              <a:rPr lang="hr-HR" sz="2400" dirty="0" err="1" smtClean="0"/>
              <a:t>LEARN</a:t>
            </a:r>
            <a:r>
              <a:rPr lang="hr-HR" sz="2400" dirty="0" smtClean="0"/>
              <a:t> MORE.</a:t>
            </a:r>
          </a:p>
          <a:p>
            <a:endParaRPr lang="hr-HR" sz="2400" dirty="0"/>
          </a:p>
          <a:p>
            <a:r>
              <a:rPr lang="hr-HR" sz="2400" dirty="0" err="1">
                <a:hlinkClick r:id="rId4"/>
              </a:rPr>
              <a:t>https</a:t>
            </a:r>
            <a:r>
              <a:rPr lang="hr-HR" sz="2400" dirty="0">
                <a:hlinkClick r:id="rId4"/>
              </a:rPr>
              <a:t>://</a:t>
            </a:r>
            <a:r>
              <a:rPr lang="hr-HR" sz="2400" dirty="0" err="1">
                <a:hlinkClick r:id="rId4"/>
              </a:rPr>
              <a:t>www.e-sfera.hr</a:t>
            </a:r>
            <a:r>
              <a:rPr lang="hr-HR" sz="2400" dirty="0">
                <a:hlinkClick r:id="rId4"/>
              </a:rPr>
              <a:t>/dodatni-digitalni-</a:t>
            </a:r>
            <a:r>
              <a:rPr lang="hr-HR" sz="2400" dirty="0" err="1">
                <a:hlinkClick r:id="rId4"/>
              </a:rPr>
              <a:t>sadrzaji</a:t>
            </a:r>
            <a:r>
              <a:rPr lang="hr-HR" sz="2400" dirty="0">
                <a:hlinkClick r:id="rId4"/>
              </a:rPr>
              <a:t>/</a:t>
            </a:r>
            <a:r>
              <a:rPr lang="hr-HR" sz="2400" dirty="0" err="1">
                <a:hlinkClick r:id="rId4"/>
              </a:rPr>
              <a:t>875538be-b0f0-49ab-8f00-352158e06566</a:t>
            </a:r>
            <a:r>
              <a:rPr lang="hr-HR" sz="2400" dirty="0" smtClean="0">
                <a:hlinkClick r:id="rId4"/>
              </a:rPr>
              <a:t>/</a:t>
            </a:r>
            <a:r>
              <a:rPr lang="hr-HR" sz="2400" dirty="0" smtClean="0"/>
              <a:t> </a:t>
            </a:r>
          </a:p>
          <a:p>
            <a:endParaRPr lang="hr-HR" sz="2400" dirty="0"/>
          </a:p>
          <a:p>
            <a:pPr algn="ctr"/>
            <a:r>
              <a:rPr lang="hr-HR" sz="2400" b="1" dirty="0" err="1" smtClean="0"/>
              <a:t>Where</a:t>
            </a:r>
            <a:r>
              <a:rPr lang="hr-HR" sz="2400" b="1" dirty="0" smtClean="0"/>
              <a:t> </a:t>
            </a:r>
            <a:r>
              <a:rPr lang="hr-HR" sz="2400" b="1" dirty="0" err="1" smtClean="0"/>
              <a:t>we</a:t>
            </a:r>
            <a:r>
              <a:rPr lang="hr-HR" sz="2400" b="1" dirty="0" smtClean="0"/>
              <a:t> live</a:t>
            </a:r>
          </a:p>
          <a:p>
            <a:pPr algn="ctr"/>
            <a:endParaRPr lang="hr-HR" sz="2400" b="1" dirty="0" smtClean="0"/>
          </a:p>
          <a:p>
            <a:r>
              <a:rPr lang="hr-HR" sz="2400" dirty="0" err="1" smtClean="0"/>
              <a:t>Read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texts</a:t>
            </a:r>
            <a:r>
              <a:rPr lang="hr-HR" sz="2400" dirty="0" smtClean="0"/>
              <a:t> </a:t>
            </a:r>
            <a:r>
              <a:rPr lang="hr-HR" sz="2400" dirty="0" err="1" smtClean="0"/>
              <a:t>and</a:t>
            </a:r>
            <a:r>
              <a:rPr lang="hr-HR" sz="2400" dirty="0" smtClean="0"/>
              <a:t> </a:t>
            </a:r>
            <a:r>
              <a:rPr lang="hr-HR" sz="2400" dirty="0" err="1" smtClean="0"/>
              <a:t>then</a:t>
            </a:r>
            <a:r>
              <a:rPr lang="hr-HR" sz="2400" dirty="0" smtClean="0"/>
              <a:t> </a:t>
            </a:r>
            <a:r>
              <a:rPr lang="hr-HR" sz="2400" dirty="0" err="1" smtClean="0"/>
              <a:t>describe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place </a:t>
            </a:r>
            <a:r>
              <a:rPr lang="hr-HR" sz="2400" dirty="0" err="1" smtClean="0"/>
              <a:t>you</a:t>
            </a:r>
            <a:r>
              <a:rPr lang="hr-HR" sz="2400" dirty="0" smtClean="0"/>
              <a:t> live </a:t>
            </a:r>
            <a:r>
              <a:rPr lang="hr-HR" sz="2400" dirty="0" err="1" smtClean="0"/>
              <a:t>in</a:t>
            </a:r>
            <a:r>
              <a:rPr lang="hr-HR" sz="2400" dirty="0" smtClean="0"/>
              <a:t> </a:t>
            </a:r>
            <a:r>
              <a:rPr lang="hr-HR" sz="2400" dirty="0" err="1" smtClean="0"/>
              <a:t>by</a:t>
            </a:r>
            <a:r>
              <a:rPr lang="hr-HR" sz="2400" dirty="0" smtClean="0"/>
              <a:t> </a:t>
            </a:r>
            <a:r>
              <a:rPr lang="hr-HR" sz="2400" dirty="0" err="1" smtClean="0"/>
              <a:t>answering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question</a:t>
            </a:r>
            <a:r>
              <a:rPr lang="hr-HR" sz="2400" dirty="0" smtClean="0"/>
              <a:t> </a:t>
            </a:r>
            <a:r>
              <a:rPr lang="hr-HR" sz="2400" dirty="0" err="1" smtClean="0"/>
              <a:t>below</a:t>
            </a:r>
            <a:r>
              <a:rPr lang="hr-HR" sz="2400" dirty="0" smtClean="0"/>
              <a:t> </a:t>
            </a:r>
            <a:r>
              <a:rPr lang="hr-HR" sz="2400" dirty="0" err="1" smtClean="0"/>
              <a:t>the</a:t>
            </a:r>
            <a:r>
              <a:rPr lang="hr-HR" sz="2400" dirty="0" smtClean="0"/>
              <a:t> </a:t>
            </a:r>
            <a:r>
              <a:rPr lang="hr-HR" sz="2400" dirty="0" err="1" smtClean="0"/>
              <a:t>texts</a:t>
            </a:r>
            <a:r>
              <a:rPr lang="hr-HR" sz="2400" dirty="0" smtClean="0"/>
              <a:t>.</a:t>
            </a:r>
            <a:br>
              <a:rPr lang="hr-HR" sz="2400" dirty="0" smtClean="0"/>
            </a:br>
            <a:r>
              <a:rPr lang="hr-HR" sz="2400" i="1" dirty="0" smtClean="0"/>
              <a:t>Pročitaj tekstove i potom opiši mjesto u kojem živiš koristeći smjernice (pitanja ispod tekstova).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176143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0844" y="204152"/>
            <a:ext cx="80045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dirty="0" err="1" smtClean="0"/>
              <a:t>Self</a:t>
            </a:r>
            <a:r>
              <a:rPr lang="hr-HR" sz="3600" dirty="0" smtClean="0"/>
              <a:t> </a:t>
            </a:r>
            <a:r>
              <a:rPr lang="hr-HR" sz="3600" dirty="0" err="1" smtClean="0"/>
              <a:t>check</a:t>
            </a:r>
            <a:endParaRPr lang="hr-HR" sz="3600" dirty="0" smtClean="0"/>
          </a:p>
          <a:p>
            <a:endParaRPr lang="hr-HR" dirty="0"/>
          </a:p>
          <a:p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2203937" y="3345542"/>
            <a:ext cx="706667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dirty="0" err="1">
                <a:hlinkClick r:id="rId2"/>
              </a:rPr>
              <a:t>https</a:t>
            </a:r>
            <a:r>
              <a:rPr lang="hr-HR" sz="2400" dirty="0">
                <a:hlinkClick r:id="rId2"/>
              </a:rPr>
              <a:t>://</a:t>
            </a:r>
            <a:r>
              <a:rPr lang="hr-HR" sz="2400" dirty="0" err="1">
                <a:hlinkClick r:id="rId2"/>
              </a:rPr>
              <a:t>www.e-sfera.hr</a:t>
            </a:r>
            <a:r>
              <a:rPr lang="hr-HR" sz="2400" dirty="0">
                <a:hlinkClick r:id="rId2"/>
              </a:rPr>
              <a:t>/dodatni-digitalni-</a:t>
            </a:r>
            <a:r>
              <a:rPr lang="hr-HR" sz="2400" dirty="0" err="1">
                <a:hlinkClick r:id="rId2"/>
              </a:rPr>
              <a:t>sadrzaji</a:t>
            </a:r>
            <a:r>
              <a:rPr lang="hr-HR" sz="2400" dirty="0">
                <a:hlinkClick r:id="rId2"/>
              </a:rPr>
              <a:t>/</a:t>
            </a:r>
            <a:r>
              <a:rPr lang="hr-HR" sz="2400" dirty="0" err="1">
                <a:hlinkClick r:id="rId2"/>
              </a:rPr>
              <a:t>875538be-b0f0-49ab-8f00-352158e06566</a:t>
            </a:r>
            <a:r>
              <a:rPr lang="hr-HR" sz="2400" dirty="0" smtClean="0">
                <a:hlinkClick r:id="rId2"/>
              </a:rPr>
              <a:t>/</a:t>
            </a:r>
            <a:endParaRPr lang="hr-HR" sz="2400" dirty="0" smtClean="0"/>
          </a:p>
          <a:p>
            <a:endParaRPr lang="hr-HR" dirty="0"/>
          </a:p>
        </p:txBody>
      </p:sp>
      <p:sp>
        <p:nvSpPr>
          <p:cNvPr id="6" name="TextBox 5"/>
          <p:cNvSpPr txBox="1"/>
          <p:nvPr/>
        </p:nvSpPr>
        <p:spPr>
          <a:xfrm>
            <a:off x="590844" y="2588455"/>
            <a:ext cx="11155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i="1" dirty="0" smtClean="0"/>
              <a:t>Ponovi obrađene izraze. Klikni na sljedeću poveznicu i odaberi </a:t>
            </a:r>
            <a:r>
              <a:rPr lang="hr-HR" sz="2400" b="1" i="1" dirty="0" err="1" smtClean="0"/>
              <a:t>SELF</a:t>
            </a:r>
            <a:r>
              <a:rPr lang="hr-HR" sz="2400" b="1" i="1" dirty="0" smtClean="0"/>
              <a:t> </a:t>
            </a:r>
            <a:r>
              <a:rPr lang="hr-HR" sz="2400" b="1" i="1" dirty="0" err="1" smtClean="0"/>
              <a:t>CHECK</a:t>
            </a:r>
            <a:r>
              <a:rPr lang="hr-HR" sz="2400" b="1" i="1" dirty="0" smtClean="0"/>
              <a:t>.</a:t>
            </a:r>
            <a:endParaRPr lang="hr-HR" sz="2400" b="1" i="1" dirty="0"/>
          </a:p>
        </p:txBody>
      </p:sp>
      <p:pic>
        <p:nvPicPr>
          <p:cNvPr id="7" name="Picture 2" descr="Vidi izvornu sliku">
            <a:hlinkClick r:id="rId3"/>
            <a:extLst>
              <a:ext uri="{FF2B5EF4-FFF2-40B4-BE49-F238E27FC236}">
                <a16:creationId xmlns:a16="http://schemas.microsoft.com/office/drawing/2014/main" xmlns="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272" y="451981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8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5162843" cy="68693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09957" y="323557"/>
            <a:ext cx="5458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Open </a:t>
            </a:r>
            <a:r>
              <a:rPr lang="hr-HR" sz="2800" dirty="0" err="1" smtClean="0"/>
              <a:t>your</a:t>
            </a:r>
            <a:r>
              <a:rPr lang="hr-HR" sz="2800" dirty="0" smtClean="0"/>
              <a:t> </a:t>
            </a:r>
            <a:r>
              <a:rPr lang="hr-HR" sz="2800" dirty="0" err="1" smtClean="0"/>
              <a:t>book</a:t>
            </a:r>
            <a:r>
              <a:rPr lang="hr-HR" sz="2800" dirty="0" smtClean="0"/>
              <a:t> on </a:t>
            </a:r>
            <a:r>
              <a:rPr lang="hr-HR" sz="2800" dirty="0" err="1" smtClean="0"/>
              <a:t>page</a:t>
            </a:r>
            <a:r>
              <a:rPr lang="hr-HR" sz="2800" dirty="0" smtClean="0"/>
              <a:t> 24.</a:t>
            </a:r>
            <a:endParaRPr lang="hr-HR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185096" y="3996165"/>
            <a:ext cx="60069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500" dirty="0" err="1" smtClean="0"/>
              <a:t>What</a:t>
            </a:r>
            <a:r>
              <a:rPr lang="hr-HR" sz="2500" dirty="0" smtClean="0"/>
              <a:t> do </a:t>
            </a:r>
            <a:r>
              <a:rPr lang="hr-HR" sz="2500" dirty="0" err="1" smtClean="0"/>
              <a:t>you</a:t>
            </a:r>
            <a:r>
              <a:rPr lang="hr-HR" sz="2500" dirty="0" smtClean="0"/>
              <a:t> </a:t>
            </a:r>
            <a:r>
              <a:rPr lang="hr-HR" sz="2500" dirty="0" err="1" smtClean="0"/>
              <a:t>think</a:t>
            </a:r>
            <a:r>
              <a:rPr lang="hr-HR" sz="2500" dirty="0" smtClean="0"/>
              <a:t>, </a:t>
            </a:r>
            <a:r>
              <a:rPr lang="hr-HR" sz="2500" dirty="0" err="1" smtClean="0"/>
              <a:t>what</a:t>
            </a:r>
            <a:r>
              <a:rPr lang="hr-HR" sz="2500" dirty="0" smtClean="0"/>
              <a:t> are </a:t>
            </a:r>
            <a:r>
              <a:rPr lang="hr-HR" sz="2500" dirty="0" err="1" smtClean="0"/>
              <a:t>they</a:t>
            </a:r>
            <a:r>
              <a:rPr lang="hr-HR" sz="2500" dirty="0" smtClean="0"/>
              <a:t> </a:t>
            </a:r>
            <a:r>
              <a:rPr lang="hr-HR" sz="2500" dirty="0" err="1" smtClean="0"/>
              <a:t>like</a:t>
            </a:r>
            <a:r>
              <a:rPr lang="hr-HR" sz="2500" dirty="0" smtClean="0"/>
              <a:t>?</a:t>
            </a:r>
          </a:p>
          <a:p>
            <a:r>
              <a:rPr lang="hr-HR" sz="2500" dirty="0"/>
              <a:t> </a:t>
            </a:r>
            <a:r>
              <a:rPr lang="hr-HR" sz="2500" dirty="0" smtClean="0"/>
              <a:t>      </a:t>
            </a:r>
            <a:r>
              <a:rPr lang="hr-HR" sz="2500" i="1" dirty="0" smtClean="0"/>
              <a:t>Što misliš kakve su životinje?</a:t>
            </a:r>
            <a:endParaRPr lang="hr-HR" sz="2500" dirty="0"/>
          </a:p>
        </p:txBody>
      </p:sp>
      <p:sp>
        <p:nvSpPr>
          <p:cNvPr id="7" name="TextBox 6"/>
          <p:cNvSpPr txBox="1"/>
          <p:nvPr/>
        </p:nvSpPr>
        <p:spPr>
          <a:xfrm>
            <a:off x="6185096" y="2076836"/>
            <a:ext cx="5458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 smtClean="0"/>
              <a:t>Which</a:t>
            </a:r>
            <a:r>
              <a:rPr lang="hr-HR" sz="2800" dirty="0" smtClean="0"/>
              <a:t> </a:t>
            </a:r>
            <a:r>
              <a:rPr lang="hr-HR" sz="2800" dirty="0" err="1" smtClean="0"/>
              <a:t>animals</a:t>
            </a:r>
            <a:r>
              <a:rPr lang="hr-HR" sz="2800" dirty="0" smtClean="0"/>
              <a:t> </a:t>
            </a:r>
            <a:r>
              <a:rPr lang="hr-HR" sz="2800" dirty="0" err="1" smtClean="0"/>
              <a:t>can</a:t>
            </a:r>
            <a:r>
              <a:rPr lang="hr-HR" sz="2800" dirty="0" smtClean="0"/>
              <a:t> </a:t>
            </a:r>
            <a:r>
              <a:rPr lang="hr-HR" sz="2800" dirty="0" err="1" smtClean="0"/>
              <a:t>you</a:t>
            </a:r>
            <a:r>
              <a:rPr lang="hr-HR" sz="2800" dirty="0" smtClean="0"/>
              <a:t> </a:t>
            </a:r>
            <a:r>
              <a:rPr lang="hr-HR" sz="2800" dirty="0" err="1" smtClean="0"/>
              <a:t>see</a:t>
            </a:r>
            <a:r>
              <a:rPr lang="hr-HR" sz="2800" dirty="0" smtClean="0"/>
              <a:t>?</a:t>
            </a:r>
          </a:p>
          <a:p>
            <a:r>
              <a:rPr lang="hr-HR" sz="2800" dirty="0"/>
              <a:t> </a:t>
            </a:r>
            <a:r>
              <a:rPr lang="hr-HR" sz="2800" dirty="0" smtClean="0"/>
              <a:t>     </a:t>
            </a:r>
            <a:r>
              <a:rPr lang="hr-HR" sz="2800" i="1" dirty="0" smtClean="0"/>
              <a:t>Koje životinje vidiš?</a:t>
            </a:r>
            <a:endParaRPr lang="hr-HR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185096" y="3004766"/>
            <a:ext cx="5458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 smtClean="0"/>
              <a:t>What</a:t>
            </a:r>
            <a:r>
              <a:rPr lang="hr-HR" sz="2800" dirty="0" smtClean="0"/>
              <a:t> do </a:t>
            </a:r>
            <a:r>
              <a:rPr lang="hr-HR" sz="2800" dirty="0" err="1" smtClean="0"/>
              <a:t>they</a:t>
            </a:r>
            <a:r>
              <a:rPr lang="hr-HR" sz="2800" dirty="0" smtClean="0"/>
              <a:t> </a:t>
            </a:r>
            <a:r>
              <a:rPr lang="hr-HR" sz="2800" dirty="0" err="1" smtClean="0"/>
              <a:t>look</a:t>
            </a:r>
            <a:r>
              <a:rPr lang="hr-HR" sz="2800" dirty="0" smtClean="0"/>
              <a:t> </a:t>
            </a:r>
            <a:r>
              <a:rPr lang="hr-HR" sz="2800" dirty="0" err="1" smtClean="0"/>
              <a:t>like</a:t>
            </a:r>
            <a:r>
              <a:rPr lang="hr-HR" sz="2800" dirty="0" smtClean="0"/>
              <a:t>?</a:t>
            </a:r>
          </a:p>
          <a:p>
            <a:r>
              <a:rPr lang="hr-HR" sz="2800" i="1" dirty="0"/>
              <a:t> </a:t>
            </a:r>
            <a:r>
              <a:rPr lang="hr-HR" sz="2800" i="1" dirty="0" smtClean="0"/>
              <a:t>     Kako one izgledaju?</a:t>
            </a:r>
            <a:endParaRPr lang="hr-HR" sz="28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185096" y="1104400"/>
            <a:ext cx="5458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 smtClean="0"/>
              <a:t>What</a:t>
            </a:r>
            <a:r>
              <a:rPr lang="hr-HR" sz="2800" dirty="0" smtClean="0"/>
              <a:t> </a:t>
            </a:r>
            <a:r>
              <a:rPr lang="hr-HR" sz="2800" dirty="0" err="1" smtClean="0"/>
              <a:t>can</a:t>
            </a:r>
            <a:r>
              <a:rPr lang="hr-HR" sz="2800" dirty="0" smtClean="0"/>
              <a:t> </a:t>
            </a:r>
            <a:r>
              <a:rPr lang="hr-HR" sz="2800" dirty="0" err="1" smtClean="0"/>
              <a:t>you</a:t>
            </a:r>
            <a:r>
              <a:rPr lang="hr-HR" sz="2800" dirty="0" smtClean="0"/>
              <a:t> </a:t>
            </a:r>
            <a:r>
              <a:rPr lang="hr-HR" sz="2800" dirty="0" err="1" smtClean="0"/>
              <a:t>see</a:t>
            </a:r>
            <a:r>
              <a:rPr lang="hr-HR" sz="2800" dirty="0" smtClean="0"/>
              <a:t>?</a:t>
            </a:r>
          </a:p>
          <a:p>
            <a:r>
              <a:rPr lang="hr-HR" sz="2800" dirty="0"/>
              <a:t> </a:t>
            </a:r>
            <a:r>
              <a:rPr lang="hr-HR" sz="2800" dirty="0" smtClean="0"/>
              <a:t>     </a:t>
            </a:r>
            <a:r>
              <a:rPr lang="hr-HR" sz="2800" i="1" dirty="0" smtClean="0"/>
              <a:t>Što možeš vidjeti?</a:t>
            </a:r>
            <a:endParaRPr lang="hr-HR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185096" y="4895231"/>
            <a:ext cx="5458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 smtClean="0"/>
              <a:t>What</a:t>
            </a:r>
            <a:r>
              <a:rPr lang="hr-HR" sz="2800" dirty="0" smtClean="0"/>
              <a:t> </a:t>
            </a:r>
            <a:r>
              <a:rPr lang="hr-HR" sz="2800" dirty="0" err="1" smtClean="0"/>
              <a:t>is</a:t>
            </a:r>
            <a:r>
              <a:rPr lang="hr-HR" sz="2800" dirty="0" smtClean="0"/>
              <a:t> </a:t>
            </a:r>
            <a:r>
              <a:rPr lang="hr-HR" sz="2800" dirty="0" err="1" smtClean="0"/>
              <a:t>in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picture</a:t>
            </a:r>
            <a:r>
              <a:rPr lang="hr-HR" sz="2800" dirty="0" smtClean="0"/>
              <a:t>?</a:t>
            </a:r>
          </a:p>
          <a:p>
            <a:r>
              <a:rPr lang="hr-HR" sz="2800" dirty="0"/>
              <a:t> </a:t>
            </a:r>
            <a:r>
              <a:rPr lang="hr-HR" sz="2800" dirty="0" smtClean="0"/>
              <a:t>     </a:t>
            </a:r>
            <a:r>
              <a:rPr lang="hr-HR" sz="2800" i="1" dirty="0" smtClean="0"/>
              <a:t>Što je prikazano na fotografiji?</a:t>
            </a:r>
            <a:endParaRPr lang="hr-HR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185096" y="5823161"/>
            <a:ext cx="5458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 smtClean="0"/>
              <a:t>Where</a:t>
            </a:r>
            <a:r>
              <a:rPr lang="hr-HR" sz="2800" dirty="0" smtClean="0"/>
              <a:t> </a:t>
            </a:r>
            <a:r>
              <a:rPr lang="hr-HR" sz="2800" dirty="0" err="1" smtClean="0"/>
              <a:t>is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house</a:t>
            </a:r>
            <a:r>
              <a:rPr lang="hr-HR" sz="2800" dirty="0" smtClean="0"/>
              <a:t>?</a:t>
            </a:r>
          </a:p>
          <a:p>
            <a:r>
              <a:rPr lang="hr-HR" sz="2800" dirty="0"/>
              <a:t> </a:t>
            </a:r>
            <a:r>
              <a:rPr lang="hr-HR" sz="2800" dirty="0" smtClean="0"/>
              <a:t>     </a:t>
            </a:r>
            <a:r>
              <a:rPr lang="hr-HR" sz="2800" i="1" dirty="0" smtClean="0"/>
              <a:t>Gdje se nalazi kuća?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232552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9315" y="3437018"/>
            <a:ext cx="109446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Look</a:t>
            </a:r>
            <a:r>
              <a:rPr lang="hr-HR" sz="2800" dirty="0" smtClean="0"/>
              <a:t> at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beginning</a:t>
            </a:r>
            <a:r>
              <a:rPr lang="hr-HR" sz="2800" dirty="0" smtClean="0"/>
              <a:t> </a:t>
            </a:r>
            <a:r>
              <a:rPr lang="hr-HR" sz="2800" dirty="0" err="1" smtClean="0"/>
              <a:t>of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text</a:t>
            </a:r>
            <a:r>
              <a:rPr lang="hr-HR" sz="2800" dirty="0" smtClean="0"/>
              <a:t> </a:t>
            </a:r>
            <a:r>
              <a:rPr lang="hr-HR" sz="2800" dirty="0" err="1" smtClean="0"/>
              <a:t>and</a:t>
            </a:r>
            <a:r>
              <a:rPr lang="hr-HR" sz="2800" dirty="0" smtClean="0"/>
              <a:t> </a:t>
            </a:r>
            <a:r>
              <a:rPr lang="hr-HR" sz="2800" dirty="0" err="1" smtClean="0"/>
              <a:t>answer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following</a:t>
            </a:r>
            <a:r>
              <a:rPr lang="hr-HR" sz="2800" dirty="0" smtClean="0"/>
              <a:t> </a:t>
            </a:r>
            <a:r>
              <a:rPr lang="hr-HR" sz="2800" dirty="0" err="1" smtClean="0"/>
              <a:t>questions</a:t>
            </a:r>
            <a:r>
              <a:rPr lang="hr-HR" sz="2800" dirty="0" smtClean="0"/>
              <a:t>:</a:t>
            </a:r>
          </a:p>
          <a:p>
            <a:r>
              <a:rPr lang="hr-HR" sz="2800" i="1" dirty="0" smtClean="0"/>
              <a:t>Pogledaj početak teksta i odgovori na sljedeća pitanja: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2604" y="4391125"/>
            <a:ext cx="96482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smtClean="0"/>
              <a:t>Who </a:t>
            </a:r>
            <a:r>
              <a:rPr lang="hr-HR" sz="2800" dirty="0" err="1" smtClean="0"/>
              <a:t>is</a:t>
            </a:r>
            <a:r>
              <a:rPr lang="hr-HR" sz="2800" dirty="0" smtClean="0"/>
              <a:t> </a:t>
            </a:r>
            <a:r>
              <a:rPr lang="hr-HR" sz="2800" dirty="0" err="1" smtClean="0"/>
              <a:t>speaking</a:t>
            </a:r>
            <a:r>
              <a:rPr lang="hr-HR" sz="2800" dirty="0" smtClean="0"/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 smtClean="0"/>
              <a:t>What’s</a:t>
            </a:r>
            <a:r>
              <a:rPr lang="hr-HR" sz="2800" dirty="0" smtClean="0"/>
              <a:t> </a:t>
            </a:r>
            <a:r>
              <a:rPr lang="hr-HR" sz="2800" dirty="0" err="1" smtClean="0"/>
              <a:t>her</a:t>
            </a:r>
            <a:r>
              <a:rPr lang="hr-HR" sz="2800" dirty="0" smtClean="0"/>
              <a:t> </a:t>
            </a:r>
            <a:r>
              <a:rPr lang="hr-HR" sz="2800" dirty="0" err="1" smtClean="0"/>
              <a:t>name</a:t>
            </a:r>
            <a:r>
              <a:rPr lang="hr-HR" sz="2800" dirty="0" smtClean="0"/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smtClean="0"/>
              <a:t>How </a:t>
            </a:r>
            <a:r>
              <a:rPr lang="hr-HR" sz="2800" dirty="0" err="1" smtClean="0"/>
              <a:t>old</a:t>
            </a:r>
            <a:r>
              <a:rPr lang="hr-HR" sz="2800" dirty="0" smtClean="0"/>
              <a:t> </a:t>
            </a:r>
            <a:r>
              <a:rPr lang="hr-HR" sz="2800" dirty="0" err="1" smtClean="0"/>
              <a:t>is</a:t>
            </a:r>
            <a:r>
              <a:rPr lang="hr-HR" sz="2800" dirty="0" smtClean="0"/>
              <a:t> </a:t>
            </a:r>
            <a:r>
              <a:rPr lang="hr-HR" sz="2800" dirty="0" err="1" smtClean="0"/>
              <a:t>she</a:t>
            </a:r>
            <a:r>
              <a:rPr lang="hr-HR" sz="2800" dirty="0" smtClean="0"/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 smtClean="0"/>
              <a:t>Which</a:t>
            </a:r>
            <a:r>
              <a:rPr lang="hr-HR" sz="2800" dirty="0" smtClean="0"/>
              <a:t> </a:t>
            </a:r>
            <a:r>
              <a:rPr lang="hr-HR" sz="2800" dirty="0" err="1" smtClean="0"/>
              <a:t>animal</a:t>
            </a:r>
            <a:r>
              <a:rPr lang="hr-HR" sz="2800" dirty="0" smtClean="0"/>
              <a:t> </a:t>
            </a:r>
            <a:r>
              <a:rPr lang="hr-HR" sz="2800" dirty="0" err="1" smtClean="0"/>
              <a:t>is</a:t>
            </a:r>
            <a:r>
              <a:rPr lang="hr-HR" sz="2800" dirty="0" smtClean="0"/>
              <a:t> </a:t>
            </a:r>
            <a:r>
              <a:rPr lang="hr-HR" sz="2800" dirty="0" err="1" smtClean="0"/>
              <a:t>she</a:t>
            </a:r>
            <a:r>
              <a:rPr lang="hr-HR" sz="2800" dirty="0" smtClean="0"/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 smtClean="0"/>
              <a:t>Is</a:t>
            </a:r>
            <a:r>
              <a:rPr lang="hr-HR" sz="2800" dirty="0" smtClean="0"/>
              <a:t> </a:t>
            </a:r>
            <a:r>
              <a:rPr lang="hr-HR" sz="2800" dirty="0" err="1" smtClean="0"/>
              <a:t>she</a:t>
            </a:r>
            <a:r>
              <a:rPr lang="hr-HR" sz="2800" dirty="0" smtClean="0"/>
              <a:t> a </a:t>
            </a:r>
            <a:r>
              <a:rPr lang="hr-HR" sz="2800" dirty="0" err="1" smtClean="0"/>
              <a:t>dog</a:t>
            </a:r>
            <a:r>
              <a:rPr lang="hr-HR" sz="2800" dirty="0" smtClean="0"/>
              <a:t>, a </a:t>
            </a:r>
            <a:r>
              <a:rPr lang="hr-HR" sz="2800" dirty="0" err="1" smtClean="0"/>
              <a:t>cat</a:t>
            </a:r>
            <a:r>
              <a:rPr lang="hr-HR" sz="2800" dirty="0" smtClean="0"/>
              <a:t>, a </a:t>
            </a:r>
            <a:r>
              <a:rPr lang="hr-HR" sz="2800" dirty="0" err="1" smtClean="0"/>
              <a:t>donkey</a:t>
            </a:r>
            <a:r>
              <a:rPr lang="hr-HR" sz="2800" dirty="0" smtClean="0"/>
              <a:t> </a:t>
            </a:r>
            <a:r>
              <a:rPr lang="hr-HR" sz="2800" dirty="0" err="1" smtClean="0"/>
              <a:t>or</a:t>
            </a:r>
            <a:r>
              <a:rPr lang="hr-HR" sz="2800" dirty="0" smtClean="0"/>
              <a:t> a </a:t>
            </a:r>
            <a:r>
              <a:rPr lang="hr-HR" sz="2800" dirty="0" err="1" smtClean="0"/>
              <a:t>horse</a:t>
            </a:r>
            <a:r>
              <a:rPr lang="hr-HR" sz="2800" dirty="0" smtClean="0"/>
              <a:t>?</a:t>
            </a:r>
            <a:endParaRPr lang="hr-HR" sz="2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990450" cy="3282040"/>
          </a:xfrm>
          <a:prstGeom prst="rect">
            <a:avLst/>
          </a:prstGeom>
          <a:ln w="412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2682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1"/>
            <a:ext cx="6064149" cy="6858001"/>
          </a:xfrm>
          <a:prstGeom prst="rect">
            <a:avLst/>
          </a:prstGeom>
          <a:ln w="47625">
            <a:solidFill>
              <a:srgbClr val="00B0F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682154" y="506437"/>
            <a:ext cx="503623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Read</a:t>
            </a:r>
            <a:r>
              <a:rPr lang="hr-HR" sz="2800" dirty="0" smtClean="0"/>
              <a:t> </a:t>
            </a:r>
            <a:r>
              <a:rPr lang="hr-HR" sz="2800" dirty="0" err="1" smtClean="0"/>
              <a:t>and</a:t>
            </a:r>
            <a:r>
              <a:rPr lang="hr-HR" sz="2800" dirty="0" smtClean="0"/>
              <a:t> </a:t>
            </a:r>
            <a:r>
              <a:rPr lang="hr-HR" sz="2800" dirty="0" err="1" smtClean="0"/>
              <a:t>listen</a:t>
            </a:r>
            <a:r>
              <a:rPr lang="hr-HR" sz="2800" dirty="0" smtClean="0"/>
              <a:t> to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text</a:t>
            </a:r>
            <a:r>
              <a:rPr lang="hr-HR" sz="2800" dirty="0" smtClean="0"/>
              <a:t>. </a:t>
            </a:r>
            <a:r>
              <a:rPr lang="hr-HR" sz="2800" dirty="0" err="1" smtClean="0"/>
              <a:t>Answer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following</a:t>
            </a:r>
            <a:r>
              <a:rPr lang="hr-HR" sz="2800" dirty="0" smtClean="0"/>
              <a:t> </a:t>
            </a:r>
            <a:r>
              <a:rPr lang="hr-HR" sz="2800" dirty="0" err="1" smtClean="0"/>
              <a:t>questions</a:t>
            </a:r>
            <a:r>
              <a:rPr lang="hr-HR" sz="2800" dirty="0" smtClean="0"/>
              <a:t>:</a:t>
            </a:r>
          </a:p>
          <a:p>
            <a:r>
              <a:rPr lang="hr-HR" sz="2800" i="1" dirty="0" smtClean="0"/>
              <a:t>Pročitaj i poslušaj tekst. Odgovori na sljedeća pitanja:</a:t>
            </a:r>
          </a:p>
          <a:p>
            <a:endParaRPr lang="hr-HR" sz="28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 smtClean="0"/>
              <a:t>What’s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cat’s</a:t>
            </a:r>
            <a:r>
              <a:rPr lang="hr-HR" sz="2800" dirty="0" smtClean="0"/>
              <a:t> </a:t>
            </a:r>
            <a:r>
              <a:rPr lang="hr-HR" sz="2800" dirty="0" err="1" smtClean="0"/>
              <a:t>name</a:t>
            </a:r>
            <a:r>
              <a:rPr lang="hr-HR" sz="2800" dirty="0" smtClean="0"/>
              <a:t>?</a:t>
            </a:r>
          </a:p>
          <a:p>
            <a:r>
              <a:rPr lang="hr-HR" sz="2800" i="1" dirty="0"/>
              <a:t> </a:t>
            </a:r>
            <a:r>
              <a:rPr lang="hr-HR" sz="2800" i="1" dirty="0" smtClean="0"/>
              <a:t>     Kako se zove mačka?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smtClean="0"/>
              <a:t>How </a:t>
            </a:r>
            <a:r>
              <a:rPr lang="hr-HR" sz="2800" dirty="0" err="1" smtClean="0"/>
              <a:t>many</a:t>
            </a:r>
            <a:r>
              <a:rPr lang="hr-HR" sz="2800" dirty="0" smtClean="0"/>
              <a:t> </a:t>
            </a:r>
            <a:r>
              <a:rPr lang="hr-HR" sz="2800" dirty="0" err="1" smtClean="0"/>
              <a:t>people</a:t>
            </a:r>
            <a:r>
              <a:rPr lang="hr-HR" sz="2800" dirty="0" smtClean="0"/>
              <a:t> live </a:t>
            </a:r>
            <a:r>
              <a:rPr lang="hr-HR" sz="2800" dirty="0" err="1" smtClean="0"/>
              <a:t>in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house</a:t>
            </a:r>
            <a:r>
              <a:rPr lang="hr-HR" sz="2800" dirty="0" smtClean="0"/>
              <a:t>?</a:t>
            </a:r>
          </a:p>
          <a:p>
            <a:r>
              <a:rPr lang="hr-HR" sz="2800" i="1" dirty="0"/>
              <a:t> </a:t>
            </a:r>
            <a:r>
              <a:rPr lang="hr-HR" sz="2800" i="1" dirty="0" smtClean="0"/>
              <a:t>     Koliko ljudi živi u kući?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smtClean="0"/>
              <a:t>How </a:t>
            </a:r>
            <a:r>
              <a:rPr lang="hr-HR" sz="2800" dirty="0" err="1" smtClean="0"/>
              <a:t>many</a:t>
            </a:r>
            <a:r>
              <a:rPr lang="hr-HR" sz="2800" dirty="0" smtClean="0"/>
              <a:t> </a:t>
            </a:r>
            <a:r>
              <a:rPr lang="hr-HR" sz="2800" dirty="0" err="1" smtClean="0"/>
              <a:t>rooms</a:t>
            </a:r>
            <a:r>
              <a:rPr lang="hr-HR" sz="2800" dirty="0" smtClean="0"/>
              <a:t> are </a:t>
            </a:r>
            <a:r>
              <a:rPr lang="hr-HR" sz="2800" dirty="0" err="1" smtClean="0"/>
              <a:t>there</a:t>
            </a:r>
            <a:r>
              <a:rPr lang="hr-HR" sz="2800" dirty="0" smtClean="0"/>
              <a:t>?</a:t>
            </a:r>
          </a:p>
          <a:p>
            <a:r>
              <a:rPr lang="hr-HR" sz="2800" i="1" dirty="0"/>
              <a:t> </a:t>
            </a:r>
            <a:r>
              <a:rPr lang="hr-HR" sz="2800" i="1" dirty="0" smtClean="0"/>
              <a:t>     Koliko je u kući prostorija?</a:t>
            </a:r>
            <a:endParaRPr lang="hr-HR" sz="2800" i="1" dirty="0"/>
          </a:p>
        </p:txBody>
      </p:sp>
      <p:pic>
        <p:nvPicPr>
          <p:cNvPr id="8" name="2.1.+Kir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22720" y="5951806"/>
            <a:ext cx="609600" cy="6096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175009" y="5798724"/>
            <a:ext cx="40505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6"/>
              </a:rPr>
              <a:t>https</a:t>
            </a:r>
            <a:r>
              <a:rPr lang="hr-HR" dirty="0">
                <a:hlinkClick r:id="rId6"/>
              </a:rPr>
              <a:t>://</a:t>
            </a:r>
            <a:r>
              <a:rPr lang="hr-HR" dirty="0" err="1">
                <a:hlinkClick r:id="rId6"/>
              </a:rPr>
              <a:t>www.e-sfera.hr</a:t>
            </a:r>
            <a:r>
              <a:rPr lang="hr-HR" dirty="0">
                <a:hlinkClick r:id="rId6"/>
              </a:rPr>
              <a:t>/dodatni-digitalni-</a:t>
            </a:r>
            <a:r>
              <a:rPr lang="hr-HR" dirty="0" err="1">
                <a:hlinkClick r:id="rId6"/>
              </a:rPr>
              <a:t>sadrzaji</a:t>
            </a:r>
            <a:r>
              <a:rPr lang="hr-HR" dirty="0">
                <a:hlinkClick r:id="rId6"/>
              </a:rPr>
              <a:t>/</a:t>
            </a:r>
            <a:r>
              <a:rPr lang="hr-HR" dirty="0" err="1">
                <a:hlinkClick r:id="rId6"/>
              </a:rPr>
              <a:t>875538be-b0f0-49ab-8f00-352158e06566</a:t>
            </a:r>
            <a:r>
              <a:rPr lang="hr-HR" dirty="0" smtClean="0">
                <a:hlinkClick r:id="rId6"/>
              </a:rPr>
              <a:t>/</a:t>
            </a:r>
            <a:endParaRPr lang="hr-HR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0903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28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1182" y="225083"/>
            <a:ext cx="105507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Read</a:t>
            </a:r>
            <a:r>
              <a:rPr lang="hr-HR" sz="2800" dirty="0" smtClean="0"/>
              <a:t> </a:t>
            </a:r>
            <a:r>
              <a:rPr lang="hr-HR" sz="2800" dirty="0" err="1" smtClean="0"/>
              <a:t>and</a:t>
            </a:r>
            <a:r>
              <a:rPr lang="hr-HR" sz="2800" dirty="0" smtClean="0"/>
              <a:t> </a:t>
            </a:r>
            <a:r>
              <a:rPr lang="hr-HR" sz="2800" dirty="0" err="1" smtClean="0"/>
              <a:t>listen</a:t>
            </a:r>
            <a:r>
              <a:rPr lang="hr-HR" sz="2800" dirty="0" smtClean="0"/>
              <a:t> to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text</a:t>
            </a:r>
            <a:r>
              <a:rPr lang="hr-HR" sz="2800" dirty="0" smtClean="0"/>
              <a:t> </a:t>
            </a:r>
            <a:r>
              <a:rPr lang="hr-HR" sz="2800" dirty="0" err="1" smtClean="0"/>
              <a:t>again</a:t>
            </a:r>
            <a:r>
              <a:rPr lang="hr-HR" sz="2800" dirty="0" smtClean="0"/>
              <a:t>.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text</a:t>
            </a:r>
            <a:r>
              <a:rPr lang="hr-HR" sz="2800" dirty="0" smtClean="0"/>
              <a:t> </a:t>
            </a:r>
            <a:r>
              <a:rPr lang="hr-HR" sz="2800" dirty="0" err="1" smtClean="0"/>
              <a:t>is</a:t>
            </a:r>
            <a:r>
              <a:rPr lang="hr-HR" sz="2800" dirty="0" smtClean="0"/>
              <a:t> </a:t>
            </a:r>
            <a:r>
              <a:rPr lang="hr-HR" sz="2800" dirty="0" err="1" smtClean="0"/>
              <a:t>divided</a:t>
            </a:r>
            <a:r>
              <a:rPr lang="hr-HR" sz="2800" dirty="0" smtClean="0"/>
              <a:t> </a:t>
            </a:r>
            <a:r>
              <a:rPr lang="hr-HR" sz="2800" dirty="0" err="1" smtClean="0"/>
              <a:t>in</a:t>
            </a:r>
            <a:r>
              <a:rPr lang="hr-HR" sz="2800" dirty="0" smtClean="0"/>
              <a:t> </a:t>
            </a:r>
            <a:r>
              <a:rPr lang="hr-HR" sz="2800" dirty="0" err="1" smtClean="0"/>
              <a:t>four</a:t>
            </a:r>
            <a:r>
              <a:rPr lang="hr-HR" sz="2800" dirty="0" smtClean="0"/>
              <a:t> </a:t>
            </a:r>
            <a:r>
              <a:rPr lang="hr-HR" sz="2800" dirty="0" err="1" smtClean="0"/>
              <a:t>parts</a:t>
            </a:r>
            <a:r>
              <a:rPr lang="hr-HR" sz="2800" dirty="0" smtClean="0"/>
              <a:t>. </a:t>
            </a:r>
            <a:r>
              <a:rPr lang="hr-HR" sz="2800" dirty="0" err="1" smtClean="0"/>
              <a:t>After</a:t>
            </a:r>
            <a:r>
              <a:rPr lang="hr-HR" sz="2800" dirty="0" smtClean="0"/>
              <a:t> </a:t>
            </a:r>
            <a:r>
              <a:rPr lang="hr-HR" sz="2800" dirty="0" err="1" smtClean="0"/>
              <a:t>reading</a:t>
            </a:r>
            <a:r>
              <a:rPr lang="hr-HR" sz="2800" dirty="0" smtClean="0"/>
              <a:t> </a:t>
            </a:r>
            <a:r>
              <a:rPr lang="hr-HR" sz="2800" dirty="0" err="1" smtClean="0"/>
              <a:t>each</a:t>
            </a:r>
            <a:r>
              <a:rPr lang="hr-HR" sz="2800" dirty="0" smtClean="0"/>
              <a:t> </a:t>
            </a:r>
            <a:r>
              <a:rPr lang="hr-HR" sz="2800" dirty="0" err="1" smtClean="0"/>
              <a:t>part</a:t>
            </a:r>
            <a:r>
              <a:rPr lang="hr-HR" sz="2800" dirty="0" smtClean="0"/>
              <a:t> </a:t>
            </a:r>
            <a:r>
              <a:rPr lang="hr-HR" sz="2800" dirty="0" err="1" smtClean="0"/>
              <a:t>answer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questions</a:t>
            </a:r>
            <a:r>
              <a:rPr lang="hr-HR" sz="2800" dirty="0" smtClean="0"/>
              <a:t>:</a:t>
            </a:r>
          </a:p>
          <a:p>
            <a:r>
              <a:rPr lang="hr-HR" sz="2800" i="1" dirty="0" smtClean="0"/>
              <a:t>Pročitaj i poslušaj tekst još jednom. Tekst je podijeljen u 4 dijela. Nakon čitanja svakog dijela teksta odgovori na pitanja.</a:t>
            </a:r>
            <a:endParaRPr lang="hr-HR" sz="28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678" y="2337140"/>
            <a:ext cx="6752262" cy="3036718"/>
          </a:xfrm>
          <a:prstGeom prst="rect">
            <a:avLst/>
          </a:prstGeom>
          <a:ln w="47625">
            <a:solidFill>
              <a:srgbClr val="00B0F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7118252" y="2337140"/>
            <a:ext cx="481837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What</a:t>
            </a:r>
            <a:r>
              <a:rPr lang="hr-HR" sz="2800" dirty="0" smtClean="0"/>
              <a:t> </a:t>
            </a:r>
            <a:r>
              <a:rPr lang="hr-HR" sz="2800" dirty="0" err="1" smtClean="0"/>
              <a:t>kind</a:t>
            </a:r>
            <a:r>
              <a:rPr lang="hr-HR" sz="2800" dirty="0" smtClean="0"/>
              <a:t> </a:t>
            </a:r>
            <a:r>
              <a:rPr lang="hr-HR" sz="2800" dirty="0" err="1" smtClean="0"/>
              <a:t>of</a:t>
            </a:r>
            <a:r>
              <a:rPr lang="hr-HR" sz="2800" dirty="0" smtClean="0"/>
              <a:t> </a:t>
            </a:r>
            <a:r>
              <a:rPr lang="hr-HR" sz="2800" dirty="0" err="1" smtClean="0"/>
              <a:t>house</a:t>
            </a:r>
            <a:r>
              <a:rPr lang="hr-HR" sz="2800" dirty="0" smtClean="0"/>
              <a:t> </a:t>
            </a:r>
            <a:r>
              <a:rPr lang="hr-HR" sz="2800" dirty="0" err="1" smtClean="0"/>
              <a:t>is</a:t>
            </a:r>
            <a:r>
              <a:rPr lang="hr-HR" sz="2800" dirty="0" smtClean="0"/>
              <a:t> </a:t>
            </a:r>
            <a:r>
              <a:rPr lang="hr-HR" sz="2800" dirty="0" err="1" smtClean="0"/>
              <a:t>Kira’s</a:t>
            </a:r>
            <a:r>
              <a:rPr lang="hr-HR" sz="2800" dirty="0" smtClean="0"/>
              <a:t> </a:t>
            </a:r>
            <a:r>
              <a:rPr lang="hr-HR" sz="2800" dirty="0" err="1" smtClean="0"/>
              <a:t>house</a:t>
            </a:r>
            <a:r>
              <a:rPr lang="hr-HR" sz="2800" dirty="0" smtClean="0"/>
              <a:t>?</a:t>
            </a:r>
          </a:p>
          <a:p>
            <a:r>
              <a:rPr lang="hr-HR" sz="2800" i="1" dirty="0" smtClean="0"/>
              <a:t>Kakva je Kirina kuća?</a:t>
            </a:r>
          </a:p>
          <a:p>
            <a:r>
              <a:rPr lang="hr-HR" sz="2800" dirty="0" smtClean="0"/>
              <a:t>Are </a:t>
            </a:r>
            <a:r>
              <a:rPr lang="hr-HR" sz="2800" dirty="0" err="1" smtClean="0"/>
              <a:t>there</a:t>
            </a:r>
            <a:r>
              <a:rPr lang="hr-HR" sz="2800" dirty="0" smtClean="0"/>
              <a:t> </a:t>
            </a:r>
            <a:r>
              <a:rPr lang="hr-HR" sz="2800" dirty="0" err="1" smtClean="0"/>
              <a:t>many</a:t>
            </a:r>
            <a:r>
              <a:rPr lang="hr-HR" sz="2800" dirty="0" smtClean="0"/>
              <a:t> </a:t>
            </a:r>
            <a:r>
              <a:rPr lang="hr-HR" sz="2800" dirty="0" err="1" smtClean="0"/>
              <a:t>cars</a:t>
            </a:r>
            <a:r>
              <a:rPr lang="hr-HR" sz="2800" dirty="0" smtClean="0"/>
              <a:t> </a:t>
            </a:r>
            <a:r>
              <a:rPr lang="hr-HR" sz="2800" dirty="0" err="1" smtClean="0"/>
              <a:t>around</a:t>
            </a:r>
            <a:r>
              <a:rPr lang="hr-HR" sz="2800" dirty="0" smtClean="0"/>
              <a:t>?</a:t>
            </a:r>
          </a:p>
          <a:p>
            <a:r>
              <a:rPr lang="hr-HR" sz="2800" i="1" dirty="0" smtClean="0"/>
              <a:t>Ima li tamo mnogo auta?</a:t>
            </a:r>
          </a:p>
        </p:txBody>
      </p:sp>
      <p:sp>
        <p:nvSpPr>
          <p:cNvPr id="7" name="Rectangle 6"/>
          <p:cNvSpPr/>
          <p:nvPr/>
        </p:nvSpPr>
        <p:spPr>
          <a:xfrm>
            <a:off x="8201464" y="5657671"/>
            <a:ext cx="34325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5"/>
              </a:rPr>
              <a:t>https</a:t>
            </a:r>
            <a:r>
              <a:rPr lang="hr-HR" dirty="0">
                <a:hlinkClick r:id="rId5"/>
              </a:rPr>
              <a:t>://</a:t>
            </a:r>
            <a:r>
              <a:rPr lang="hr-HR" dirty="0" err="1">
                <a:hlinkClick r:id="rId5"/>
              </a:rPr>
              <a:t>www.e-sfera.hr</a:t>
            </a:r>
            <a:r>
              <a:rPr lang="hr-HR" dirty="0">
                <a:hlinkClick r:id="rId5"/>
              </a:rPr>
              <a:t>/dodatni-digitalni-</a:t>
            </a:r>
            <a:r>
              <a:rPr lang="hr-HR" dirty="0" err="1">
                <a:hlinkClick r:id="rId5"/>
              </a:rPr>
              <a:t>sadrzaji</a:t>
            </a:r>
            <a:r>
              <a:rPr lang="hr-HR" dirty="0">
                <a:hlinkClick r:id="rId5"/>
              </a:rPr>
              <a:t>/</a:t>
            </a:r>
            <a:r>
              <a:rPr lang="hr-HR" dirty="0" err="1">
                <a:hlinkClick r:id="rId5"/>
              </a:rPr>
              <a:t>875538be-b0f0-49ab-8f00-352158e06566</a:t>
            </a:r>
            <a:r>
              <a:rPr lang="hr-HR" dirty="0" smtClean="0">
                <a:hlinkClick r:id="rId5"/>
              </a:rPr>
              <a:t>/</a:t>
            </a:r>
            <a:endParaRPr lang="hr-HR" dirty="0" smtClean="0"/>
          </a:p>
          <a:p>
            <a:endParaRPr lang="hr-HR" dirty="0"/>
          </a:p>
        </p:txBody>
      </p:sp>
      <p:pic>
        <p:nvPicPr>
          <p:cNvPr id="8" name="2.1.+Kira-[AudioTrimmer.com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63728" y="47641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51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291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09" y="211014"/>
            <a:ext cx="6212165" cy="4712677"/>
          </a:xfrm>
          <a:prstGeom prst="rect">
            <a:avLst/>
          </a:prstGeom>
          <a:ln w="47625">
            <a:solidFill>
              <a:srgbClr val="00B0F0"/>
            </a:solidFill>
          </a:ln>
        </p:spPr>
      </p:pic>
      <p:pic>
        <p:nvPicPr>
          <p:cNvPr id="5" name="2.1.+Kira-[AudioTrimmer.com]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27298" y="5515708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6898" y="478302"/>
            <a:ext cx="486742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800" dirty="0" smtClean="0"/>
              <a:t>Who are </a:t>
            </a:r>
            <a:r>
              <a:rPr lang="hr-HR" sz="2800" dirty="0" err="1" smtClean="0"/>
              <a:t>Kira’s</a:t>
            </a:r>
            <a:r>
              <a:rPr lang="hr-HR" sz="2800" dirty="0" smtClean="0"/>
              <a:t> </a:t>
            </a:r>
            <a:r>
              <a:rPr lang="hr-HR" sz="2800" dirty="0" err="1" smtClean="0"/>
              <a:t>friends</a:t>
            </a:r>
            <a:r>
              <a:rPr lang="hr-HR" sz="2800" dirty="0" smtClean="0"/>
              <a:t>? </a:t>
            </a:r>
            <a:endParaRPr lang="hr-HR" sz="2800" dirty="0" smtClean="0"/>
          </a:p>
          <a:p>
            <a:r>
              <a:rPr lang="hr-HR" sz="2800" i="1" dirty="0"/>
              <a:t> </a:t>
            </a:r>
            <a:r>
              <a:rPr lang="hr-HR" sz="2800" i="1" dirty="0" smtClean="0"/>
              <a:t>   </a:t>
            </a:r>
            <a:r>
              <a:rPr lang="hr-HR" sz="2800" i="1" dirty="0" smtClean="0"/>
              <a:t>Tko </a:t>
            </a:r>
            <a:r>
              <a:rPr lang="hr-HR" sz="2800" i="1" dirty="0" smtClean="0"/>
              <a:t>su </a:t>
            </a:r>
            <a:r>
              <a:rPr lang="hr-HR" sz="2800" i="1" dirty="0" err="1" smtClean="0"/>
              <a:t>Kirini</a:t>
            </a:r>
            <a:r>
              <a:rPr lang="hr-HR" sz="2800" i="1" dirty="0" smtClean="0"/>
              <a:t> prijatelji?</a:t>
            </a:r>
          </a:p>
          <a:p>
            <a:endParaRPr lang="hr-HR" sz="2800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800" i="1" dirty="0" err="1" smtClean="0"/>
              <a:t>What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is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the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cat</a:t>
            </a:r>
            <a:r>
              <a:rPr lang="hr-HR" sz="2800" i="1" dirty="0" smtClean="0"/>
              <a:t> </a:t>
            </a:r>
            <a:r>
              <a:rPr lang="hr-HR" sz="2800" i="1" dirty="0" err="1" smtClean="0"/>
              <a:t>like</a:t>
            </a:r>
            <a:r>
              <a:rPr lang="hr-HR" sz="2800" i="1" dirty="0" smtClean="0"/>
              <a:t>?</a:t>
            </a:r>
            <a:r>
              <a:rPr lang="hr-HR" sz="2800" dirty="0" smtClean="0"/>
              <a:t> </a:t>
            </a:r>
            <a:endParaRPr lang="hr-HR" sz="2800" dirty="0" smtClean="0"/>
          </a:p>
          <a:p>
            <a:r>
              <a:rPr lang="hr-HR" sz="2800" i="1" dirty="0"/>
              <a:t> </a:t>
            </a:r>
            <a:r>
              <a:rPr lang="hr-HR" sz="2800" i="1" dirty="0" smtClean="0"/>
              <a:t>  </a:t>
            </a:r>
            <a:r>
              <a:rPr lang="hr-HR" sz="2800" i="1" dirty="0" smtClean="0"/>
              <a:t>Kakva </a:t>
            </a:r>
            <a:r>
              <a:rPr lang="hr-HR" sz="2800" i="1" dirty="0" smtClean="0"/>
              <a:t>je mačka?</a:t>
            </a:r>
          </a:p>
          <a:p>
            <a:endParaRPr lang="hr-HR" sz="2800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800" dirty="0" err="1" smtClean="0"/>
              <a:t>Is</a:t>
            </a:r>
            <a:r>
              <a:rPr lang="hr-HR" sz="2800" dirty="0" smtClean="0"/>
              <a:t> </a:t>
            </a:r>
            <a:r>
              <a:rPr lang="hr-HR" sz="2800" dirty="0" err="1" smtClean="0"/>
              <a:t>there</a:t>
            </a:r>
            <a:r>
              <a:rPr lang="hr-HR" sz="2800" dirty="0" smtClean="0"/>
              <a:t> a </a:t>
            </a:r>
            <a:r>
              <a:rPr lang="hr-HR" sz="2800" dirty="0" err="1" smtClean="0"/>
              <a:t>special</a:t>
            </a:r>
            <a:r>
              <a:rPr lang="hr-HR" sz="2800" dirty="0" smtClean="0"/>
              <a:t> </a:t>
            </a:r>
            <a:r>
              <a:rPr lang="hr-HR" sz="2800" dirty="0" err="1" smtClean="0"/>
              <a:t>chair</a:t>
            </a:r>
            <a:r>
              <a:rPr lang="hr-HR" sz="2800" dirty="0" smtClean="0"/>
              <a:t> for Kira? </a:t>
            </a:r>
            <a:endParaRPr lang="hr-HR" sz="2800" dirty="0" smtClean="0"/>
          </a:p>
          <a:p>
            <a:r>
              <a:rPr lang="hr-HR" sz="2800" i="1" dirty="0"/>
              <a:t> </a:t>
            </a:r>
            <a:r>
              <a:rPr lang="hr-HR" sz="2800" i="1" dirty="0" smtClean="0"/>
              <a:t>  </a:t>
            </a:r>
            <a:r>
              <a:rPr lang="hr-HR" sz="2800" i="1" dirty="0" smtClean="0"/>
              <a:t>Nalazi </a:t>
            </a:r>
            <a:r>
              <a:rPr lang="hr-HR" sz="2800" i="1" dirty="0" smtClean="0"/>
              <a:t>li se tamo posebna stolica za Kiru?</a:t>
            </a:r>
          </a:p>
        </p:txBody>
      </p:sp>
      <p:sp>
        <p:nvSpPr>
          <p:cNvPr id="7" name="Rectangle 6"/>
          <p:cNvSpPr/>
          <p:nvPr/>
        </p:nvSpPr>
        <p:spPr>
          <a:xfrm>
            <a:off x="7800411" y="5336829"/>
            <a:ext cx="34325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6"/>
              </a:rPr>
              <a:t>https</a:t>
            </a:r>
            <a:r>
              <a:rPr lang="hr-HR" dirty="0">
                <a:hlinkClick r:id="rId6"/>
              </a:rPr>
              <a:t>://</a:t>
            </a:r>
            <a:r>
              <a:rPr lang="hr-HR" dirty="0" err="1">
                <a:hlinkClick r:id="rId6"/>
              </a:rPr>
              <a:t>www.e-sfera.hr</a:t>
            </a:r>
            <a:r>
              <a:rPr lang="hr-HR" dirty="0">
                <a:hlinkClick r:id="rId6"/>
              </a:rPr>
              <a:t>/dodatni-digitalni-</a:t>
            </a:r>
            <a:r>
              <a:rPr lang="hr-HR" dirty="0" err="1">
                <a:hlinkClick r:id="rId6"/>
              </a:rPr>
              <a:t>sadrzaji</a:t>
            </a:r>
            <a:r>
              <a:rPr lang="hr-HR" dirty="0">
                <a:hlinkClick r:id="rId6"/>
              </a:rPr>
              <a:t>/</a:t>
            </a:r>
            <a:r>
              <a:rPr lang="hr-HR" dirty="0" err="1">
                <a:hlinkClick r:id="rId6"/>
              </a:rPr>
              <a:t>875538be-b0f0-49ab-8f00-352158e06566</a:t>
            </a:r>
            <a:r>
              <a:rPr lang="hr-HR" dirty="0" smtClean="0">
                <a:hlinkClick r:id="rId6"/>
              </a:rPr>
              <a:t>/</a:t>
            </a:r>
            <a:endParaRPr lang="hr-HR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6455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52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359" y="98474"/>
            <a:ext cx="7059223" cy="3151163"/>
          </a:xfrm>
          <a:prstGeom prst="rect">
            <a:avLst/>
          </a:prstGeom>
          <a:ln w="50800">
            <a:solidFill>
              <a:srgbClr val="00B0F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17453" y="3896752"/>
            <a:ext cx="106070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smtClean="0"/>
              <a:t>How </a:t>
            </a:r>
            <a:r>
              <a:rPr lang="hr-HR" sz="2800" dirty="0" err="1" smtClean="0"/>
              <a:t>many</a:t>
            </a:r>
            <a:r>
              <a:rPr lang="hr-HR" sz="2800" dirty="0" smtClean="0"/>
              <a:t> „sleeping </a:t>
            </a:r>
            <a:r>
              <a:rPr lang="hr-HR" sz="2800" dirty="0" err="1" smtClean="0"/>
              <a:t>places</a:t>
            </a:r>
            <a:r>
              <a:rPr lang="hr-HR" sz="2800" dirty="0" smtClean="0"/>
              <a:t>” are </a:t>
            </a:r>
            <a:r>
              <a:rPr lang="hr-HR" sz="2800" dirty="0" err="1" smtClean="0"/>
              <a:t>there</a:t>
            </a:r>
            <a:r>
              <a:rPr lang="hr-HR" sz="2800" dirty="0" smtClean="0"/>
              <a:t>? / </a:t>
            </a:r>
            <a:r>
              <a:rPr lang="hr-HR" sz="2800" i="1" dirty="0" smtClean="0"/>
              <a:t>Koliko je „spavaćih mjesta” u kući?</a:t>
            </a:r>
            <a:endParaRPr lang="hr-HR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 smtClean="0"/>
              <a:t>What’s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word for </a:t>
            </a:r>
            <a:r>
              <a:rPr lang="hr-HR" sz="2800" dirty="0" err="1" smtClean="0"/>
              <a:t>the</a:t>
            </a:r>
            <a:r>
              <a:rPr lang="hr-HR" sz="2800" dirty="0" smtClean="0"/>
              <a:t> „sleeping place”? / </a:t>
            </a:r>
            <a:r>
              <a:rPr lang="hr-HR" sz="2800" i="1" dirty="0" smtClean="0"/>
              <a:t>Koja je prava riječ za „spavaća mjesta”?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 err="1" smtClean="0"/>
              <a:t>Does</a:t>
            </a:r>
            <a:r>
              <a:rPr lang="hr-HR" sz="2800" dirty="0" smtClean="0"/>
              <a:t> Kira </a:t>
            </a:r>
            <a:r>
              <a:rPr lang="hr-HR" sz="2800" dirty="0" err="1" smtClean="0"/>
              <a:t>like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fact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humans</a:t>
            </a:r>
            <a:r>
              <a:rPr lang="hr-HR" sz="2800" dirty="0" smtClean="0"/>
              <a:t> </a:t>
            </a:r>
            <a:r>
              <a:rPr lang="hr-HR" sz="2800" dirty="0" err="1" smtClean="0"/>
              <a:t>don’t</a:t>
            </a:r>
            <a:r>
              <a:rPr lang="hr-HR" sz="2800" dirty="0" smtClean="0"/>
              <a:t> </a:t>
            </a:r>
            <a:r>
              <a:rPr lang="hr-HR" sz="2800" dirty="0" err="1" smtClean="0"/>
              <a:t>all</a:t>
            </a:r>
            <a:r>
              <a:rPr lang="hr-HR" sz="2800" dirty="0" smtClean="0"/>
              <a:t> </a:t>
            </a:r>
            <a:r>
              <a:rPr lang="hr-HR" sz="2800" dirty="0" err="1" smtClean="0"/>
              <a:t>sleep</a:t>
            </a:r>
            <a:r>
              <a:rPr lang="hr-HR" sz="2800" dirty="0" smtClean="0"/>
              <a:t> </a:t>
            </a:r>
            <a:r>
              <a:rPr lang="hr-HR" sz="2800" dirty="0" err="1" smtClean="0"/>
              <a:t>together</a:t>
            </a:r>
            <a:r>
              <a:rPr lang="hr-HR" sz="2800" dirty="0" smtClean="0"/>
              <a:t>? / </a:t>
            </a:r>
            <a:r>
              <a:rPr lang="hr-HR" sz="2800" i="1" dirty="0" smtClean="0"/>
              <a:t>Sviđa li se </a:t>
            </a:r>
            <a:r>
              <a:rPr lang="hr-HR" sz="2800" i="1" dirty="0" err="1" smtClean="0"/>
              <a:t>Kiri</a:t>
            </a:r>
            <a:r>
              <a:rPr lang="hr-HR" sz="2800" i="1" dirty="0" smtClean="0"/>
              <a:t> činjenica da ljudi ne spavaju svi zajedno?</a:t>
            </a:r>
            <a:endParaRPr lang="hr-HR" sz="2800" i="1" dirty="0"/>
          </a:p>
        </p:txBody>
      </p:sp>
      <p:pic>
        <p:nvPicPr>
          <p:cNvPr id="6" name="2.1.+Kira-[AudioTrimmer.com] (2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82707" y="409136"/>
            <a:ext cx="609600" cy="609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487507" y="1257414"/>
            <a:ext cx="34325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6"/>
              </a:rPr>
              <a:t>https</a:t>
            </a:r>
            <a:r>
              <a:rPr lang="hr-HR" dirty="0">
                <a:hlinkClick r:id="rId6"/>
              </a:rPr>
              <a:t>://</a:t>
            </a:r>
            <a:r>
              <a:rPr lang="hr-HR" dirty="0" err="1">
                <a:hlinkClick r:id="rId6"/>
              </a:rPr>
              <a:t>www.e-sfera.hr</a:t>
            </a:r>
            <a:r>
              <a:rPr lang="hr-HR" dirty="0">
                <a:hlinkClick r:id="rId6"/>
              </a:rPr>
              <a:t>/dodatni-digitalni-</a:t>
            </a:r>
            <a:r>
              <a:rPr lang="hr-HR" dirty="0" err="1">
                <a:hlinkClick r:id="rId6"/>
              </a:rPr>
              <a:t>sadrzaji</a:t>
            </a:r>
            <a:r>
              <a:rPr lang="hr-HR" dirty="0">
                <a:hlinkClick r:id="rId6"/>
              </a:rPr>
              <a:t>/</a:t>
            </a:r>
            <a:r>
              <a:rPr lang="hr-HR" dirty="0" err="1">
                <a:hlinkClick r:id="rId6"/>
              </a:rPr>
              <a:t>875538be-b0f0-49ab-8f00-352158e06566</a:t>
            </a:r>
            <a:r>
              <a:rPr lang="hr-HR" dirty="0" smtClean="0">
                <a:hlinkClick r:id="rId6"/>
              </a:rPr>
              <a:t>/</a:t>
            </a:r>
            <a:endParaRPr lang="hr-HR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2876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41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74" y="98474"/>
            <a:ext cx="5906014" cy="4155171"/>
          </a:xfrm>
          <a:prstGeom prst="rect">
            <a:avLst/>
          </a:prstGeom>
          <a:ln w="50800">
            <a:solidFill>
              <a:srgbClr val="00B0F0"/>
            </a:solidFill>
          </a:ln>
        </p:spPr>
      </p:pic>
      <p:pic>
        <p:nvPicPr>
          <p:cNvPr id="7" name="2.1.+Kira-[AudioTrimmer.com] (5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55766" y="324729"/>
            <a:ext cx="609600" cy="609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11815" y="1533378"/>
            <a:ext cx="527538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800" dirty="0" smtClean="0"/>
              <a:t>How do </a:t>
            </a:r>
            <a:r>
              <a:rPr lang="hr-HR" sz="2800" dirty="0" err="1" smtClean="0"/>
              <a:t>humans</a:t>
            </a:r>
            <a:r>
              <a:rPr lang="hr-HR" sz="2800" dirty="0" smtClean="0"/>
              <a:t> </a:t>
            </a:r>
            <a:r>
              <a:rPr lang="hr-HR" sz="2800" dirty="0" err="1" smtClean="0"/>
              <a:t>clean</a:t>
            </a:r>
            <a:r>
              <a:rPr lang="hr-HR" sz="2800" dirty="0" smtClean="0"/>
              <a:t> </a:t>
            </a:r>
            <a:r>
              <a:rPr lang="hr-HR" sz="2800" dirty="0" err="1" smtClean="0"/>
              <a:t>themselves</a:t>
            </a:r>
            <a:r>
              <a:rPr lang="hr-HR" sz="2800" dirty="0" smtClean="0"/>
              <a:t>? </a:t>
            </a:r>
            <a:endParaRPr lang="hr-HR" sz="2800" dirty="0"/>
          </a:p>
          <a:p>
            <a:r>
              <a:rPr lang="hr-HR" sz="2800" i="1" dirty="0" smtClean="0"/>
              <a:t>Kako </a:t>
            </a:r>
            <a:r>
              <a:rPr lang="hr-HR" sz="2800" i="1" dirty="0" smtClean="0"/>
              <a:t>se ljudi peru?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sz="2800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800" dirty="0" smtClean="0"/>
              <a:t>How </a:t>
            </a:r>
            <a:r>
              <a:rPr lang="hr-HR" sz="2800" dirty="0" err="1" smtClean="0"/>
              <a:t>does</a:t>
            </a:r>
            <a:r>
              <a:rPr lang="hr-HR" sz="2800" dirty="0" smtClean="0"/>
              <a:t> Kira </a:t>
            </a:r>
            <a:r>
              <a:rPr lang="hr-HR" sz="2800" dirty="0" err="1" smtClean="0"/>
              <a:t>clean</a:t>
            </a:r>
            <a:r>
              <a:rPr lang="hr-HR" sz="2800" dirty="0" smtClean="0"/>
              <a:t> </a:t>
            </a:r>
            <a:r>
              <a:rPr lang="hr-HR" sz="2800" dirty="0" err="1" smtClean="0"/>
              <a:t>herself</a:t>
            </a:r>
            <a:r>
              <a:rPr lang="hr-HR" sz="2800" dirty="0"/>
              <a:t>?</a:t>
            </a:r>
            <a:r>
              <a:rPr lang="hr-HR" sz="2800" dirty="0" smtClean="0"/>
              <a:t> </a:t>
            </a:r>
            <a:r>
              <a:rPr lang="hr-HR" sz="2800" dirty="0" smtClean="0"/>
              <a:t> </a:t>
            </a:r>
            <a:r>
              <a:rPr lang="hr-HR" sz="2800" i="1" dirty="0" smtClean="0"/>
              <a:t>Kako se Kira pere?</a:t>
            </a:r>
          </a:p>
          <a:p>
            <a:endParaRPr lang="hr-HR" sz="2800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800" dirty="0" err="1" smtClean="0"/>
              <a:t>What’s</a:t>
            </a:r>
            <a:r>
              <a:rPr lang="hr-HR" sz="2800" dirty="0" smtClean="0"/>
              <a:t> </a:t>
            </a:r>
            <a:r>
              <a:rPr lang="hr-HR" sz="2800" dirty="0" err="1" smtClean="0"/>
              <a:t>Kira’s</a:t>
            </a:r>
            <a:r>
              <a:rPr lang="hr-HR" sz="2800" dirty="0" smtClean="0"/>
              <a:t> </a:t>
            </a:r>
            <a:r>
              <a:rPr lang="hr-HR" sz="2800" dirty="0" err="1" smtClean="0"/>
              <a:t>favourite</a:t>
            </a:r>
            <a:r>
              <a:rPr lang="hr-HR" sz="2800" dirty="0" smtClean="0"/>
              <a:t> room? </a:t>
            </a:r>
            <a:r>
              <a:rPr lang="hr-HR" sz="2800" dirty="0" smtClean="0"/>
              <a:t> </a:t>
            </a:r>
            <a:r>
              <a:rPr lang="hr-HR" sz="2800" i="1" dirty="0" smtClean="0"/>
              <a:t>Koja je Kirina najdraža prostorija?</a:t>
            </a:r>
            <a:endParaRPr lang="hr-HR" sz="2800" i="1" dirty="0"/>
          </a:p>
        </p:txBody>
      </p:sp>
      <p:sp>
        <p:nvSpPr>
          <p:cNvPr id="5" name="Rectangle 4"/>
          <p:cNvSpPr/>
          <p:nvPr/>
        </p:nvSpPr>
        <p:spPr>
          <a:xfrm>
            <a:off x="8201464" y="98474"/>
            <a:ext cx="34325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6"/>
              </a:rPr>
              <a:t>https</a:t>
            </a:r>
            <a:r>
              <a:rPr lang="hr-HR" dirty="0">
                <a:hlinkClick r:id="rId6"/>
              </a:rPr>
              <a:t>://</a:t>
            </a:r>
            <a:r>
              <a:rPr lang="hr-HR" dirty="0" err="1">
                <a:hlinkClick r:id="rId6"/>
              </a:rPr>
              <a:t>www.e-sfera.hr</a:t>
            </a:r>
            <a:r>
              <a:rPr lang="hr-HR" dirty="0">
                <a:hlinkClick r:id="rId6"/>
              </a:rPr>
              <a:t>/dodatni-digitalni-</a:t>
            </a:r>
            <a:r>
              <a:rPr lang="hr-HR" dirty="0" err="1">
                <a:hlinkClick r:id="rId6"/>
              </a:rPr>
              <a:t>sadrzaji</a:t>
            </a:r>
            <a:r>
              <a:rPr lang="hr-HR" dirty="0">
                <a:hlinkClick r:id="rId6"/>
              </a:rPr>
              <a:t>/</a:t>
            </a:r>
            <a:r>
              <a:rPr lang="hr-HR" dirty="0" err="1">
                <a:hlinkClick r:id="rId6"/>
              </a:rPr>
              <a:t>875538be-b0f0-49ab-8f00-352158e06566</a:t>
            </a:r>
            <a:r>
              <a:rPr lang="hr-HR" dirty="0" smtClean="0">
                <a:hlinkClick r:id="rId6"/>
              </a:rPr>
              <a:t>/</a:t>
            </a:r>
            <a:endParaRPr lang="hr-HR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953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8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43" y="104115"/>
            <a:ext cx="8743950" cy="4905375"/>
          </a:xfrm>
          <a:prstGeom prst="rect">
            <a:avLst/>
          </a:prstGeom>
          <a:ln w="50800">
            <a:solidFill>
              <a:srgbClr val="00B0F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779933" y="5554922"/>
            <a:ext cx="6696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Open </a:t>
            </a:r>
            <a:r>
              <a:rPr lang="hr-HR" sz="2800" dirty="0" err="1" smtClean="0"/>
              <a:t>your</a:t>
            </a:r>
            <a:r>
              <a:rPr lang="hr-HR" sz="2800" dirty="0" smtClean="0"/>
              <a:t> </a:t>
            </a:r>
            <a:r>
              <a:rPr lang="hr-HR" sz="2800" dirty="0" err="1" smtClean="0"/>
              <a:t>book</a:t>
            </a:r>
            <a:r>
              <a:rPr lang="hr-HR" sz="2800" dirty="0" smtClean="0"/>
              <a:t> on </a:t>
            </a:r>
            <a:r>
              <a:rPr lang="hr-HR" sz="2800" dirty="0" err="1" smtClean="0"/>
              <a:t>page</a:t>
            </a:r>
            <a:r>
              <a:rPr lang="hr-HR" sz="2800" dirty="0" smtClean="0"/>
              <a:t> 25.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6347" y="5339478"/>
            <a:ext cx="10733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err="1" smtClean="0"/>
              <a:t>Look</a:t>
            </a:r>
            <a:r>
              <a:rPr lang="hr-HR" sz="2800" dirty="0" smtClean="0"/>
              <a:t> at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picture</a:t>
            </a:r>
            <a:r>
              <a:rPr lang="hr-HR" sz="2800" dirty="0" smtClean="0"/>
              <a:t>. How </a:t>
            </a:r>
            <a:r>
              <a:rPr lang="hr-HR" sz="2800" dirty="0" err="1" smtClean="0"/>
              <a:t>many</a:t>
            </a:r>
            <a:r>
              <a:rPr lang="hr-HR" sz="2800" dirty="0" smtClean="0"/>
              <a:t> </a:t>
            </a:r>
            <a:r>
              <a:rPr lang="hr-HR" sz="2800" dirty="0" err="1" smtClean="0"/>
              <a:t>things</a:t>
            </a:r>
            <a:r>
              <a:rPr lang="hr-HR" sz="2800" dirty="0" smtClean="0"/>
              <a:t> </a:t>
            </a:r>
            <a:r>
              <a:rPr lang="hr-HR" sz="2800" dirty="0" err="1" smtClean="0"/>
              <a:t>can</a:t>
            </a:r>
            <a:r>
              <a:rPr lang="hr-HR" sz="2800" dirty="0" smtClean="0"/>
              <a:t> </a:t>
            </a:r>
            <a:r>
              <a:rPr lang="hr-HR" sz="2800" dirty="0" err="1" smtClean="0"/>
              <a:t>you</a:t>
            </a:r>
            <a:r>
              <a:rPr lang="hr-HR" sz="2800" dirty="0" smtClean="0"/>
              <a:t> </a:t>
            </a:r>
            <a:r>
              <a:rPr lang="hr-HR" sz="2800" dirty="0" err="1" smtClean="0"/>
              <a:t>name</a:t>
            </a:r>
            <a:r>
              <a:rPr lang="hr-HR" sz="2800" dirty="0" smtClean="0"/>
              <a:t>?</a:t>
            </a:r>
          </a:p>
          <a:p>
            <a:r>
              <a:rPr lang="hr-HR" sz="2800" i="1" dirty="0" smtClean="0"/>
              <a:t>Pogledaj sliku. Koliko stvari sa slike znaš imenovati?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val="281110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</TotalTime>
  <Words>905</Words>
  <Application>Microsoft Office PowerPoint</Application>
  <PresentationFormat>Widescreen</PresentationFormat>
  <Paragraphs>183</Paragraphs>
  <Slides>19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UNIT 2: Home is where              heart 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Who am I?</dc:title>
  <dc:creator>Marina Komadina</dc:creator>
  <cp:lastModifiedBy>Marina Komadina</cp:lastModifiedBy>
  <cp:revision>72</cp:revision>
  <dcterms:created xsi:type="dcterms:W3CDTF">2020-09-19T11:02:00Z</dcterms:created>
  <dcterms:modified xsi:type="dcterms:W3CDTF">2020-10-18T09:38:39Z</dcterms:modified>
</cp:coreProperties>
</file>